
<file path=[Content_Types].xml><?xml version="1.0" encoding="utf-8"?>
<Types xmlns="http://schemas.openxmlformats.org/package/2006/content-types">
  <Override PartName="/ppt/diagrams/colors22.xml" ContentType="application/vnd.openxmlformats-officedocument.drawingml.diagramColors+xml"/>
  <Override PartName="/ppt/diagrams/data35.xml" ContentType="application/vnd.openxmlformats-officedocument.drawingml.diagramData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diagrams/quickStyle39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layout39.xml" ContentType="application/vnd.openxmlformats-officedocument.drawingml.diagramLayout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colors49.xml" ContentType="application/vnd.openxmlformats-officedocument.drawingml.diagramColors+xml"/>
  <Override PartName="/ppt/diagrams/quickStyle53.xml" ContentType="application/vnd.openxmlformats-officedocument.drawingml.diagramStyle+xml"/>
  <Override PartName="/ppt/diagrams/drawing43.xml" ContentType="application/vnd.ms-office.drawingml.diagramDrawing+xml"/>
  <Override PartName="/ppt/diagrams/quickStyle31.xml" ContentType="application/vnd.openxmlformats-officedocument.drawingml.diagramStyle+xml"/>
  <Override PartName="/ppt/diagrams/colors38.xml" ContentType="application/vnd.openxmlformats-officedocument.drawingml.diagramColors+xml"/>
  <Override PartName="/ppt/diagrams/quickStyle42.xml" ContentType="application/vnd.openxmlformats-officedocument.drawingml.diagramStyle+xml"/>
  <Override PartName="/ppt/diagrams/layout53.xml" ContentType="application/vnd.openxmlformats-officedocument.drawingml.diagramLayout+xml"/>
  <Override PartName="/ppt/diagrams/drawing32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quickStyle20.xml" ContentType="application/vnd.openxmlformats-officedocument.drawingml.diagramStyle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layout42.xml" ContentType="application/vnd.openxmlformats-officedocument.drawingml.diagramLayout+xml"/>
  <Override PartName="/ppt/diagrams/drawing21.xml" ContentType="application/vnd.ms-office.drawingml.diagramDrawing+xml"/>
  <Override PartName="/ppt/diagrams/colors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diagrams/colors52.xml" ContentType="application/vnd.openxmlformats-officedocument.drawingml.diagramColors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layout20.xml" ContentType="application/vnd.openxmlformats-officedocument.drawingml.diagramLayout+xml"/>
  <Override PartName="/ppt/diagrams/colors41.xml" ContentType="application/vnd.openxmlformats-officedocument.drawingml.diagramColors+xml"/>
  <Override PartName="/ppt/diagrams/drawing3.xml" ContentType="application/vnd.ms-office.drawingml.diagramDrawing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30.xml" ContentType="application/vnd.openxmlformats-officedocument.drawingml.diagramColors+xml"/>
  <Override PartName="/ppt/diagrams/data32.xml" ContentType="application/vnd.openxmlformats-officedocument.drawingml.diagramData+xml"/>
  <Override PartName="/ppt/diagrams/data43.xml" ContentType="application/vnd.openxmlformats-officedocument.drawingml.diagramData+xml"/>
  <Override PartName="/ppt/diagrams/data21.xml" ContentType="application/vnd.openxmlformats-officedocument.drawingml.diagramData+xml"/>
  <Override PartName="/ppt/diagrams/quickStyle47.xml" ContentType="application/vnd.openxmlformats-officedocument.drawingml.diagramStyle+xml"/>
  <Override PartName="/ppt/diagrams/drawing48.xml" ContentType="application/vnd.ms-office.drawingml.diagramDrawing+xml"/>
  <Override PartName="/ppt/presentation.xml" ContentType="application/vnd.openxmlformats-officedocument.presentationml.presentation.main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36.xml" ContentType="application/vnd.openxmlformats-officedocument.drawingml.diagramStyle+xml"/>
  <Override PartName="/docProps/app.xml" ContentType="application/vnd.openxmlformats-officedocument.extended-properties+xml"/>
  <Override PartName="/ppt/diagrams/drawing37.xml" ContentType="application/vnd.ms-office.drawingml.diagramDrawing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quickStyle25.xml" ContentType="application/vnd.openxmlformats-officedocument.drawingml.diagramStyle+xml"/>
  <Override PartName="/ppt/diagrams/layout36.xml" ContentType="application/vnd.openxmlformats-officedocument.drawingml.diagramLayout+xml"/>
  <Override PartName="/ppt/diagrams/layout47.xml" ContentType="application/vnd.openxmlformats-officedocument.drawingml.diagramLayout+xml"/>
  <Override PartName="/ppt/diagrams/drawing15.xml" ContentType="application/vnd.ms-office.drawingml.diagramDrawing+xml"/>
  <Override PartName="/ppt/diagrams/drawing26.xml" ContentType="application/vnd.ms-office.drawingml.diagramDrawing+xml"/>
  <Override PartName="/ppt/slideLayouts/slideLayout10.xml" ContentType="application/vnd.openxmlformats-officedocument.presentationml.slideLayout+xml"/>
  <Override PartName="/ppt/diagrams/layout25.xml" ContentType="application/vnd.openxmlformats-officedocument.drawingml.diagramLayout+xml"/>
  <Override PartName="/ppt/diagrams/quickStyle50.xml" ContentType="application/vnd.openxmlformats-officedocument.drawingml.diagramStyle+xml"/>
  <Override PartName="/ppt/diagrams/drawing8.xml" ContentType="application/vnd.ms-office.drawingml.diagramDrawing+xml"/>
  <Override PartName="/ppt/diagrams/drawing51.xml" ContentType="application/vnd.ms-office.drawingml.diagramDrawing+xml"/>
  <Override PartName="/ppt/diagrams/quickStyle8.xml" ContentType="application/vnd.openxmlformats-officedocument.drawingml.diagramStyle+xml"/>
  <Override PartName="/ppt/diagrams/layout14.xml" ContentType="application/vnd.openxmlformats-officedocument.drawingml.diagramLayout+xml"/>
  <Override PartName="/ppt/diagrams/colors35.xml" ContentType="application/vnd.openxmlformats-officedocument.drawingml.diagramColors+xml"/>
  <Override PartName="/ppt/diagrams/colors46.xml" ContentType="application/vnd.openxmlformats-officedocument.drawingml.diagramColors+xml"/>
  <Override PartName="/ppt/diagrams/data48.xml" ContentType="application/vnd.openxmlformats-officedocument.drawingml.diagramData+xml"/>
  <Override PartName="/ppt/diagrams/drawing40.xml" ContentType="application/vnd.ms-office.drawingml.diagramDrawing+xml"/>
  <Override PartName="/ppt/diagrams/colors24.xml" ContentType="application/vnd.openxmlformats-officedocument.drawingml.diagramColors+xml"/>
  <Override PartName="/ppt/diagrams/data37.xml" ContentType="application/vnd.openxmlformats-officedocument.drawingml.diagramData+xml"/>
  <Override PartName="/ppt/diagrams/layout50.xml" ContentType="application/vnd.openxmlformats-officedocument.drawingml.diagramLayout+xml"/>
  <Override PartName="/ppt/diagrams/colors1.xml" ContentType="application/vnd.openxmlformats-officedocument.drawingml.diagramColors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data51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quickStyle19.xml" ContentType="application/vnd.openxmlformats-officedocument.drawingml.diagramStyle+xml"/>
  <Override PartName="/ppt/diagrams/data40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19.xml" ContentType="application/vnd.openxmlformats-officedocument.drawingml.diagramLayout+xml"/>
  <Override PartName="/ppt/diagrams/quickStyle33.xml" ContentType="application/vnd.openxmlformats-officedocument.drawingml.diagramStyle+xml"/>
  <Override PartName="/ppt/diagrams/layout37.xml" ContentType="application/vnd.openxmlformats-officedocument.drawingml.diagramLayout+xml"/>
  <Override PartName="/ppt/diagrams/quickStyle44.xml" ContentType="application/vnd.openxmlformats-officedocument.drawingml.diagramStyle+xml"/>
  <Override PartName="/ppt/diagrams/drawing45.xml" ContentType="application/vnd.ms-office.drawingml.diagramDrawing+xml"/>
  <Override PartName="/ppt/diagrams/drawing16.xml" ContentType="application/vnd.ms-office.drawingml.diagramDrawing+xml"/>
  <Override PartName="/ppt/diagrams/drawing34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layout44.xml" ContentType="application/vnd.openxmlformats-officedocument.drawingml.diagramLayout+xml"/>
  <Override PartName="/ppt/diagrams/colors47.xml" ContentType="application/vnd.openxmlformats-officedocument.drawingml.diagramColors+xml"/>
  <Override PartName="/ppt/diagrams/quickStyle51.xml" ContentType="application/vnd.openxmlformats-officedocument.drawingml.diagramStyle+xml"/>
  <Override PartName="/ppt/diagrams/drawing23.xml" ContentType="application/vnd.ms-office.drawingml.diagramDrawing+xml"/>
  <Override PartName="/ppt/diagrams/drawing41.xml" ContentType="application/vnd.ms-office.drawingml.diagramDrawing+xml"/>
  <Override PartName="/ppt/diagrams/drawing9.xml" ContentType="application/vnd.ms-office.drawingml.diagramDrawing+xml"/>
  <Override PartName="/ppt/diagrams/drawing52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  <Override PartName="/ppt/diagrams/layout33.xml" ContentType="application/vnd.openxmlformats-officedocument.drawingml.diagramLayout+xml"/>
  <Override PartName="/ppt/diagrams/colors36.xml" ContentType="application/vnd.openxmlformats-officedocument.drawingml.diagramColors+xml"/>
  <Override PartName="/ppt/diagrams/quickStyle40.xml" ContentType="application/vnd.openxmlformats-officedocument.drawingml.diagramStyle+xml"/>
  <Override PartName="/ppt/diagrams/data49.xml" ContentType="application/vnd.openxmlformats-officedocument.drawingml.diagramData+xml"/>
  <Override PartName="/ppt/diagrams/layout51.xml" ContentType="application/vnd.openxmlformats-officedocument.drawingml.diagramLayout+xml"/>
  <Override PartName="/ppt/diagrams/drawing12.xml" ContentType="application/vnd.ms-office.drawingml.diagramDrawing+xml"/>
  <Override PartName="/ppt/diagrams/drawing30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data38.xml" ContentType="application/vnd.openxmlformats-officedocument.drawingml.diagramData+xml"/>
  <Override PartName="/ppt/diagrams/layout40.xml" ContentType="application/vnd.openxmlformats-officedocument.drawingml.diagramLayout+xml"/>
  <Override PartName="/ppt/diagrams/colors43.xml" ContentType="application/vnd.openxmlformats-officedocument.drawingml.diagramColors+xml"/>
  <Override PartName="/ppt/diagrams/drawing5.xml" ContentType="application/vnd.ms-office.drawingml.diagramDrawing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diagrams/colors32.xml" ContentType="application/vnd.openxmlformats-officedocument.drawingml.diagramColors+xml"/>
  <Override PartName="/ppt/diagrams/data34.xml" ContentType="application/vnd.openxmlformats-officedocument.drawingml.diagramData+xml"/>
  <Override PartName="/ppt/diagrams/data45.xml" ContentType="application/vnd.openxmlformats-officedocument.drawingml.diagramData+xml"/>
  <Override PartName="/ppt/diagrams/colors50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quickStyle49.xml" ContentType="application/vnd.openxmlformats-officedocument.drawingml.diagramStyle+xml"/>
  <Override PartName="/ppt/diagrams/data52.xml" ContentType="application/vnd.openxmlformats-officedocument.drawingml.diagramData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ata30.xml" ContentType="application/vnd.openxmlformats-officedocument.drawingml.diagramData+xml"/>
  <Override PartName="/ppt/diagrams/quickStyle38.xml" ContentType="application/vnd.openxmlformats-officedocument.drawingml.diagramStyle+xml"/>
  <Override PartName="/ppt/diagrams/data41.xml" ContentType="application/vnd.openxmlformats-officedocument.drawingml.diagramData+xml"/>
  <Default Extension="jpeg" ContentType="image/jpeg"/>
  <Override PartName="/ppt/diagrams/drawing39.xml" ContentType="application/vnd.ms-office.drawingml.diagramDrawing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quickStyle27.xml" ContentType="application/vnd.openxmlformats-officedocument.drawingml.diagramStyle+xml"/>
  <Override PartName="/ppt/diagrams/layout38.xml" ContentType="application/vnd.openxmlformats-officedocument.drawingml.diagramLayout+xml"/>
  <Override PartName="/ppt/diagrams/quickStyle45.xml" ContentType="application/vnd.openxmlformats-officedocument.drawingml.diagramStyle+xml"/>
  <Override PartName="/ppt/diagrams/layout49.xml" ContentType="application/vnd.openxmlformats-officedocument.drawingml.diagramLayout+xml"/>
  <Override PartName="/ppt/diagrams/drawing46.xml" ContentType="application/vnd.ms-office.drawingml.diagramDrawing+xml"/>
  <Override PartName="/ppt/diagrams/drawing17.xml" ContentType="application/vnd.ms-office.drawingml.diagramDrawing+xml"/>
  <Override PartName="/ppt/diagrams/drawing28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quickStyle34.xml" ContentType="application/vnd.openxmlformats-officedocument.drawingml.diagramStyle+xml"/>
  <Override PartName="/ppt/diagrams/quickStyle52.xml" ContentType="application/vnd.openxmlformats-officedocument.drawingml.diagramStyle+xml"/>
  <Override PartName="/ppt/diagrams/drawing35.xml" ContentType="application/vnd.ms-office.drawingml.diagramDrawing+xml"/>
  <Override PartName="/ppt/diagrams/drawing53.xml" ContentType="application/vnd.ms-office.drawingml.diagramDrawing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layout34.xml" ContentType="application/vnd.openxmlformats-officedocument.drawingml.diagramLayout+xml"/>
  <Override PartName="/ppt/diagrams/colors37.xml" ContentType="application/vnd.openxmlformats-officedocument.drawingml.diagramColors+xml"/>
  <Override PartName="/ppt/diagrams/quickStyle41.xml" ContentType="application/vnd.openxmlformats-officedocument.drawingml.diagramStyle+xml"/>
  <Override PartName="/ppt/diagrams/layout45.xml" ContentType="application/vnd.openxmlformats-officedocument.drawingml.diagramLayout+xml"/>
  <Override PartName="/ppt/diagrams/colors48.xml" ContentType="application/vnd.openxmlformats-officedocument.drawingml.diagramColors+xml"/>
  <Override PartName="/ppt/diagrams/drawing13.xml" ContentType="application/vnd.ms-office.drawingml.diagramDrawing+xml"/>
  <Override PartName="/ppt/diagrams/drawing24.xml" ContentType="application/vnd.ms-office.drawingml.diagramDrawing+xml"/>
  <Override PartName="/ppt/diagrams/drawing42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ata39.xml" ContentType="application/vnd.openxmlformats-officedocument.drawingml.diagramData+xml"/>
  <Override PartName="/ppt/diagrams/layout41.xml" ContentType="application/vnd.openxmlformats-officedocument.drawingml.diagramLayout+xml"/>
  <Override PartName="/ppt/diagrams/layout52.xml" ContentType="application/vnd.openxmlformats-officedocument.drawingml.diagramLayout+xml"/>
  <Override PartName="/ppt/diagrams/drawing6.xml" ContentType="application/vnd.ms-office.drawingml.diagramDrawing+xml"/>
  <Override PartName="/ppt/diagrams/drawing20.xml" ContentType="application/vnd.ms-office.drawingml.diagramDrawing+xml"/>
  <Override PartName="/ppt/diagrams/drawing3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colors33.xml" ContentType="application/vnd.openxmlformats-officedocument.drawingml.diagramColors+xml"/>
  <Override PartName="/ppt/diagrams/colors44.xml" ContentType="application/vnd.openxmlformats-officedocument.drawingml.diagramColors+xml"/>
  <Override PartName="/ppt/diagrams/data46.xml" ContentType="application/vnd.openxmlformats-officedocument.drawingml.diagramData+xml"/>
  <Override PartName="/ppt/diagrams/data17.xml" ContentType="application/vnd.openxmlformats-officedocument.drawingml.diagramData+xml"/>
  <Override PartName="/ppt/diagrams/colors51.xml" ContentType="application/vnd.openxmlformats-officedocument.drawingml.diagramColors+xml"/>
  <Override PartName="/ppt/diagrams/data53.xml" ContentType="application/vnd.openxmlformats-officedocument.drawingml.diagramData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40.xml" ContentType="application/vnd.openxmlformats-officedocument.drawingml.diagramColors+xml"/>
  <Override PartName="/ppt/diagrams/data42.xml" ContentType="application/vnd.openxmlformats-officedocument.drawingml.diagramData+xml"/>
  <Override PartName="/ppt/theme/theme1.xml" ContentType="application/vnd.openxmlformats-officedocument.theme+xml"/>
  <Override PartName="/ppt/diagrams/data31.xml" ContentType="application/vnd.openxmlformats-officedocument.drawingml.diagramData+xml"/>
  <Override PartName="/ppt/diagrams/data20.xml" ContentType="application/vnd.openxmlformats-officedocument.drawingml.diagramData+xml"/>
  <Override PartName="/ppt/diagrams/quickStyle35.xml" ContentType="application/vnd.openxmlformats-officedocument.drawingml.diagramStyle+xml"/>
  <Override PartName="/ppt/diagrams/quickStyle46.xml" ContentType="application/vnd.openxmlformats-officedocument.drawingml.diagramStyle+xml"/>
  <Override PartName="/ppt/diagrams/drawing47.xml" ContentType="application/vnd.ms-office.drawingml.diagramDrawing+xml"/>
  <Override PartName="/ppt/diagrams/drawing36.xml" ContentType="application/vnd.ms-office.drawingml.diagramDrawing+xml"/>
  <Override PartName="/ppt/slides/slide10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ppt/diagrams/layout46.xml" ContentType="application/vnd.openxmlformats-officedocument.drawingml.diagramLayout+xml"/>
  <Override PartName="/ppt/diagrams/drawing25.xml" ContentType="application/vnd.ms-office.drawingml.diagramDrawing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35.xml" ContentType="application/vnd.openxmlformats-officedocument.drawingml.diagramLayout+xml"/>
  <Override PartName="/ppt/diagrams/drawing14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  <Override PartName="/ppt/diagrams/colors45.xml" ContentType="application/vnd.openxmlformats-officedocument.drawingml.diagramColors+xml"/>
  <Override PartName="/ppt/diagrams/drawing7.xml" ContentType="application/vnd.ms-office.drawingml.diagramDrawing+xml"/>
  <Override PartName="/ppt/diagrams/drawing50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4.xml" ContentType="application/vnd.openxmlformats-officedocument.drawingml.diagramColors+xml"/>
  <Override PartName="/ppt/diagrams/data47.xml" ContentType="application/vnd.openxmlformats-officedocument.drawingml.diagramData+xml"/>
  <Override PartName="/ppt/diagrams/colors12.xml" ContentType="application/vnd.openxmlformats-officedocument.drawingml.diagramColors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ata36.xml" ContentType="application/vnd.openxmlformats-officedocument.drawingml.diagramData+xml"/>
  <Override PartName="/ppt/presProps.xml" ContentType="application/vnd.openxmlformats-officedocument.presentationml.presProp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29.xml" ContentType="application/vnd.openxmlformats-officedocument.drawingml.diagramStyle+xml"/>
  <Override PartName="/ppt/diagrams/data50.xml" ContentType="application/vnd.openxmlformats-officedocument.drawingml.diagramData+xml"/>
  <Override PartName="/ppt/diagrams/drawing19.xml" ContentType="application/vnd.ms-office.drawingml.diagramDrawing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ppt/diagrams/layout18.xml" ContentType="application/vnd.openxmlformats-officedocument.drawingml.diagramLayout+xml"/>
  <Override PartName="/ppt/diagrams/quickStyle43.xml" ContentType="application/vnd.openxmlformats-officedocument.drawingml.diagramStyle+xml"/>
  <Override PartName="/ppt/diagrams/drawing44.xml" ContentType="application/vnd.ms-office.drawingml.diagramDrawing+xml"/>
  <Override PartName="/ppt/diagrams/layout2.xml" ContentType="application/vnd.openxmlformats-officedocument.drawingml.diagramLayout+xml"/>
  <Override PartName="/ppt/diagrams/colors28.xml" ContentType="application/vnd.openxmlformats-officedocument.drawingml.diagramColors+xml"/>
  <Override PartName="/ppt/diagrams/quickStyle32.xml" ContentType="application/vnd.openxmlformats-officedocument.drawingml.diagramStyle+xml"/>
  <Override PartName="/ppt/diagrams/colors39.xml" ContentType="application/vnd.openxmlformats-officedocument.drawingml.diagramColors+xml"/>
  <Override PartName="/ppt/diagrams/drawing3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10.xml" ContentType="application/vnd.openxmlformats-officedocument.drawingml.diagramStyle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layout32.xml" ContentType="application/vnd.openxmlformats-officedocument.drawingml.diagramLayout+xml"/>
  <Override PartName="/ppt/diagrams/layout43.xml" ContentType="application/vnd.openxmlformats-officedocument.drawingml.diagramLayout+xml"/>
  <Override PartName="/ppt/diagrams/drawing11.xml" ContentType="application/vnd.ms-office.drawingml.diagramDrawing+xml"/>
  <Override PartName="/ppt/diagrams/drawing22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53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31.xml" ContentType="application/vnd.openxmlformats-officedocument.drawingml.diagramColors+xml"/>
  <Override PartName="/ppt/diagrams/colors42.xml" ContentType="application/vnd.openxmlformats-officedocument.drawingml.diagramColors+xml"/>
  <Override PartName="/ppt/diagrams/data44.xml" ContentType="application/vnd.openxmlformats-officedocument.drawingml.diagramData+xml"/>
  <Override PartName="/ppt/slideMasters/slideMaster1.xml" ContentType="application/vnd.openxmlformats-officedocument.presentationml.slideMaster+xml"/>
  <Override PartName="/ppt/diagrams/colors20.xml" ContentType="application/vnd.openxmlformats-officedocument.drawingml.diagramColors+xml"/>
  <Override PartName="/ppt/diagrams/data33.xml" ContentType="application/vnd.openxmlformats-officedocument.drawingml.diagramData+xml"/>
  <Override PartName="/ppt/diagrams/data11.xml" ContentType="application/vnd.openxmlformats-officedocument.drawingml.diagramData+xml"/>
  <Override PartName="/ppt/diagrams/data22.xml" ContentType="application/vnd.openxmlformats-officedocument.drawingml.diagramData+xml"/>
  <Override PartName="/ppt/diagrams/quickStyle37.xml" ContentType="application/vnd.openxmlformats-officedocument.drawingml.diagramStyle+xml"/>
  <Override PartName="/ppt/diagrams/quickStyle48.xml" ContentType="application/vnd.openxmlformats-officedocument.drawingml.diagramStyle+xml"/>
  <Override PartName="/ppt/diagrams/drawing38.xml" ContentType="application/vnd.ms-office.drawingml.diagramDrawing+xml"/>
  <Override PartName="/ppt/diagrams/drawing49.xml" ContentType="application/vnd.ms-office.drawingml.diagramDrawing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layout48.xml" ContentType="application/vnd.openxmlformats-officedocument.drawingml.diagramLayout+xml"/>
  <Override PartName="/ppt/diagrams/drawing27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notesMasterIdLst>
    <p:notesMasterId r:id="rId22"/>
  </p:notesMasterIdLst>
  <p:sldIdLst>
    <p:sldId id="278" r:id="rId2"/>
    <p:sldId id="280" r:id="rId3"/>
    <p:sldId id="281" r:id="rId4"/>
    <p:sldId id="257" r:id="rId5"/>
    <p:sldId id="256" r:id="rId6"/>
    <p:sldId id="264" r:id="rId7"/>
    <p:sldId id="263" r:id="rId8"/>
    <p:sldId id="258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27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59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210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27</a:t>
          </a:r>
          <a:endParaRPr lang="ru-RU" sz="2000" dirty="0"/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58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210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18D7103-397F-40CB-ADF6-92E5E65FA80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669DB4-80F3-408E-80F2-D904CA8C8ED3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/>
      </dgm:spPr>
      <dgm:t>
        <a:bodyPr/>
        <a:lstStyle/>
        <a:p>
          <a:r>
            <a:rPr lang="ru-RU" sz="1600" b="1" dirty="0" smtClean="0"/>
            <a:t>Часть 1-23 задания с кратким ответом (24 задания в 2021г.)</a:t>
          </a:r>
        </a:p>
        <a:p>
          <a:r>
            <a:rPr lang="ru-RU" sz="1400" dirty="0" smtClean="0">
              <a:solidFill>
                <a:srgbClr val="C00000"/>
              </a:solidFill>
            </a:rPr>
            <a:t>Введены новые задания линии </a:t>
          </a:r>
          <a:r>
            <a:rPr lang="ru-RU" sz="1600" dirty="0" smtClean="0">
              <a:solidFill>
                <a:srgbClr val="C00000"/>
              </a:solidFill>
            </a:rPr>
            <a:t>1</a:t>
          </a:r>
          <a:r>
            <a:rPr lang="ru-RU" sz="1400" dirty="0" smtClean="0">
              <a:solidFill>
                <a:srgbClr val="C00000"/>
              </a:solidFill>
            </a:rPr>
            <a:t> и </a:t>
          </a:r>
          <a:r>
            <a:rPr lang="ru-RU" sz="1600" dirty="0" smtClean="0">
              <a:solidFill>
                <a:srgbClr val="C00000"/>
              </a:solidFill>
            </a:rPr>
            <a:t>2</a:t>
          </a:r>
          <a:r>
            <a:rPr lang="ru-RU" sz="1400" dirty="0" smtClean="0">
              <a:solidFill>
                <a:srgbClr val="C00000"/>
              </a:solidFill>
            </a:rPr>
            <a:t>:</a:t>
          </a:r>
        </a:p>
        <a:p>
          <a:r>
            <a:rPr lang="ru-RU" sz="1400" dirty="0" smtClean="0"/>
            <a:t>- уровень сложности: базовый</a:t>
          </a:r>
        </a:p>
        <a:p>
          <a:r>
            <a:rPr lang="ru-RU" sz="1400" dirty="0" smtClean="0"/>
            <a:t>- имеет интегрированный характер</a:t>
          </a:r>
        </a:p>
        <a:p>
          <a:r>
            <a:rPr lang="ru-RU" sz="1400" dirty="0" smtClean="0"/>
            <a:t>- включают элементы содержания не менее чем из 3 разделов курса физики</a:t>
          </a:r>
        </a:p>
        <a:p>
          <a:r>
            <a:rPr lang="ru-RU" sz="1400" dirty="0" smtClean="0">
              <a:solidFill>
                <a:srgbClr val="C00000"/>
              </a:solidFill>
            </a:rPr>
            <a:t>Изменена форма заданий линий </a:t>
          </a:r>
          <a:r>
            <a:rPr lang="ru-RU" sz="1600" dirty="0" smtClean="0">
              <a:solidFill>
                <a:srgbClr val="C00000"/>
              </a:solidFill>
            </a:rPr>
            <a:t>6</a:t>
          </a:r>
          <a:r>
            <a:rPr lang="ru-RU" sz="1400" dirty="0" smtClean="0">
              <a:solidFill>
                <a:srgbClr val="C00000"/>
              </a:solidFill>
            </a:rPr>
            <a:t>,</a:t>
          </a:r>
          <a:r>
            <a:rPr lang="ru-RU" sz="1600" dirty="0" smtClean="0">
              <a:solidFill>
                <a:srgbClr val="C00000"/>
              </a:solidFill>
            </a:rPr>
            <a:t>12</a:t>
          </a:r>
          <a:r>
            <a:rPr lang="ru-RU" sz="1400" dirty="0" smtClean="0">
              <a:solidFill>
                <a:srgbClr val="C00000"/>
              </a:solidFill>
            </a:rPr>
            <a:t> и </a:t>
          </a:r>
          <a:r>
            <a:rPr lang="ru-RU" sz="1600" dirty="0" smtClean="0">
              <a:solidFill>
                <a:srgbClr val="C00000"/>
              </a:solidFill>
            </a:rPr>
            <a:t>17</a:t>
          </a:r>
          <a:r>
            <a:rPr lang="ru-RU" sz="1400" dirty="0" smtClean="0">
              <a:solidFill>
                <a:srgbClr val="C00000"/>
              </a:solidFill>
            </a:rPr>
            <a:t>:</a:t>
          </a:r>
        </a:p>
        <a:p>
          <a:r>
            <a:rPr lang="ru-RU" sz="1400" dirty="0" smtClean="0"/>
            <a:t>- Выбор изменен на множественный</a:t>
          </a:r>
        </a:p>
        <a:p>
          <a:r>
            <a:rPr lang="ru-RU" sz="1400" dirty="0" smtClean="0"/>
            <a:t>ранее предлагалось выбрать 2 верных ответа, в 2022 г. предлагается выбрать все верные ответы.</a:t>
          </a:r>
          <a:endParaRPr lang="ru-RU" sz="1400" dirty="0"/>
        </a:p>
      </dgm:t>
    </dgm:pt>
    <dgm:pt modelId="{F5FA3641-6D36-4A0F-93D7-2299D662F4A9}" type="parTrans" cxnId="{FF7ADD89-2EE0-4207-9D7E-3406F119E429}">
      <dgm:prSet/>
      <dgm:spPr/>
      <dgm:t>
        <a:bodyPr/>
        <a:lstStyle/>
        <a:p>
          <a:endParaRPr lang="ru-RU"/>
        </a:p>
      </dgm:t>
    </dgm:pt>
    <dgm:pt modelId="{5CF128DE-7AD5-45DC-919C-81A4402A5957}" type="sibTrans" cxnId="{FF7ADD89-2EE0-4207-9D7E-3406F119E429}">
      <dgm:prSet/>
      <dgm:spPr/>
      <dgm:t>
        <a:bodyPr/>
        <a:lstStyle/>
        <a:p>
          <a:endParaRPr lang="ru-RU"/>
        </a:p>
      </dgm:t>
    </dgm:pt>
    <dgm:pt modelId="{85E83D11-2E0E-4857-A1E8-2D86290F7F36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600" b="1" dirty="0" smtClean="0"/>
            <a:t>Часть 2–7 заданий с развернутым ответом (8 заданий в 2021 г.: 2 с кратким ответом, 6 с развернутым ответом)</a:t>
          </a:r>
        </a:p>
        <a:p>
          <a:r>
            <a:rPr lang="ru-RU" sz="1400" dirty="0" smtClean="0">
              <a:solidFill>
                <a:srgbClr val="C00000"/>
              </a:solidFill>
            </a:rPr>
            <a:t>Увеличено</a:t>
          </a:r>
          <a:r>
            <a:rPr lang="ru-RU" sz="1400" dirty="0" smtClean="0"/>
            <a:t> количество заданий с развернутым ответом и исключены расчетные задачи повышенного уровня сложности с кратким ответом.</a:t>
          </a:r>
          <a:endParaRPr lang="ru-RU" sz="1400" dirty="0"/>
        </a:p>
      </dgm:t>
    </dgm:pt>
    <dgm:pt modelId="{162943D0-5142-4555-994D-3DD54181E7D1}" type="parTrans" cxnId="{29B19C9B-A283-4C0F-BAE3-C2DE5E1782B8}">
      <dgm:prSet/>
      <dgm:spPr/>
      <dgm:t>
        <a:bodyPr/>
        <a:lstStyle/>
        <a:p>
          <a:endParaRPr lang="ru-RU"/>
        </a:p>
      </dgm:t>
    </dgm:pt>
    <dgm:pt modelId="{19091CDF-8261-4DB2-9BCC-DA3E623AFBEC}" type="sibTrans" cxnId="{29B19C9B-A283-4C0F-BAE3-C2DE5E1782B8}">
      <dgm:prSet/>
      <dgm:spPr/>
      <dgm:t>
        <a:bodyPr/>
        <a:lstStyle/>
        <a:p>
          <a:endParaRPr lang="ru-RU"/>
        </a:p>
      </dgm:t>
    </dgm:pt>
    <dgm:pt modelId="{4470D78D-6473-4C18-AD61-C7262F21BEE9}">
      <dgm:prSet phldrT="[Текст]" custT="1"/>
      <dgm:spPr>
        <a:noFill/>
      </dgm:spPr>
      <dgm:t>
        <a:bodyPr/>
        <a:lstStyle/>
        <a:p>
          <a:r>
            <a:rPr lang="ru-RU" sz="1400" dirty="0" smtClean="0">
              <a:solidFill>
                <a:srgbClr val="C00000"/>
              </a:solidFill>
            </a:rPr>
            <a:t>Добавлено:</a:t>
          </a:r>
        </a:p>
        <a:p>
          <a:r>
            <a:rPr lang="ru-RU" sz="1400" dirty="0" smtClean="0"/>
            <a:t> - 1 расчетная задача повышенного уровня сложности с развернутым ответом.</a:t>
          </a:r>
          <a:endParaRPr lang="ru-RU" sz="1400" dirty="0"/>
        </a:p>
      </dgm:t>
    </dgm:pt>
    <dgm:pt modelId="{484C6533-1AD7-4E25-96DE-FBB28504B577}" type="parTrans" cxnId="{29B3474B-AAC9-48CF-93A3-6CAC9CD53E6C}">
      <dgm:prSet/>
      <dgm:spPr/>
      <dgm:t>
        <a:bodyPr/>
        <a:lstStyle/>
        <a:p>
          <a:endParaRPr lang="ru-RU"/>
        </a:p>
      </dgm:t>
    </dgm:pt>
    <dgm:pt modelId="{523DD430-F99F-4387-B65D-3A6DAE45AB09}" type="sibTrans" cxnId="{29B3474B-AAC9-48CF-93A3-6CAC9CD53E6C}">
      <dgm:prSet/>
      <dgm:spPr/>
      <dgm:t>
        <a:bodyPr/>
        <a:lstStyle/>
        <a:p>
          <a:endParaRPr lang="ru-RU"/>
        </a:p>
      </dgm:t>
    </dgm:pt>
    <dgm:pt modelId="{15FD99B4-EAAC-4B83-ABD8-BA47D20DFEE1}">
      <dgm:prSet phldrT="[Текст]" custT="1"/>
      <dgm:spPr>
        <a:noFill/>
      </dgm:spPr>
      <dgm:t>
        <a:bodyPr/>
        <a:lstStyle/>
        <a:p>
          <a:r>
            <a:rPr lang="ru-RU" sz="1400" dirty="0" smtClean="0">
              <a:solidFill>
                <a:srgbClr val="C00000"/>
              </a:solidFill>
            </a:rPr>
            <a:t>Изменено:</a:t>
          </a:r>
        </a:p>
        <a:p>
          <a:r>
            <a:rPr lang="ru-RU" sz="1600" dirty="0" smtClean="0">
              <a:solidFill>
                <a:srgbClr val="C00000"/>
              </a:solidFill>
            </a:rPr>
            <a:t>30</a:t>
          </a:r>
          <a:r>
            <a:rPr lang="ru-RU" sz="1400" dirty="0" smtClean="0">
              <a:solidFill>
                <a:srgbClr val="C00000"/>
              </a:solidFill>
            </a:rPr>
            <a:t> задание </a:t>
          </a:r>
          <a:r>
            <a:rPr lang="ru-RU" sz="1400" dirty="0" smtClean="0"/>
            <a:t>– требования к решению задачи высокого уровня по механике, дополнительно к решению необходимо представить обоснование использования законов и формул для условия задачи.</a:t>
          </a:r>
        </a:p>
        <a:p>
          <a:r>
            <a:rPr lang="ru-RU" sz="1400" dirty="0" smtClean="0"/>
            <a:t>Задача оценивается в 4 балла по 2-м критериям:</a:t>
          </a:r>
        </a:p>
        <a:p>
          <a:r>
            <a:rPr lang="ru-RU" sz="1400" dirty="0" smtClean="0"/>
            <a:t>- для обоснования использования законов</a:t>
          </a:r>
        </a:p>
        <a:p>
          <a:r>
            <a:rPr lang="ru-RU" sz="1400" dirty="0" smtClean="0"/>
            <a:t>- для математического решения задачи.</a:t>
          </a:r>
        </a:p>
      </dgm:t>
    </dgm:pt>
    <dgm:pt modelId="{821E5BBA-D61A-4792-B22A-888BBAE9CAFD}" type="parTrans" cxnId="{4C53DDEC-42A9-454B-A88D-1EFA08BE5AF9}">
      <dgm:prSet/>
      <dgm:spPr/>
      <dgm:t>
        <a:bodyPr/>
        <a:lstStyle/>
        <a:p>
          <a:endParaRPr lang="ru-RU"/>
        </a:p>
      </dgm:t>
    </dgm:pt>
    <dgm:pt modelId="{E1F1486D-6F76-40AC-9292-A0E4C5630112}" type="sibTrans" cxnId="{4C53DDEC-42A9-454B-A88D-1EFA08BE5AF9}">
      <dgm:prSet/>
      <dgm:spPr/>
      <dgm:t>
        <a:bodyPr/>
        <a:lstStyle/>
        <a:p>
          <a:endParaRPr lang="ru-RU"/>
        </a:p>
      </dgm:t>
    </dgm:pt>
    <dgm:pt modelId="{F1CCF314-4A6A-4CDF-9AC6-4FC0F99BC3B0}" type="pres">
      <dgm:prSet presAssocID="{F18D7103-397F-40CB-ADF6-92E5E65FA80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6170DF4-AA5E-4033-8687-28087D0660F7}" type="pres">
      <dgm:prSet presAssocID="{83669DB4-80F3-408E-80F2-D904CA8C8ED3}" presName="thickLine" presStyleLbl="alignNode1" presStyleIdx="0" presStyleCnt="1"/>
      <dgm:spPr/>
    </dgm:pt>
    <dgm:pt modelId="{621D00AC-A7DB-41D4-A543-CCD57E884B80}" type="pres">
      <dgm:prSet presAssocID="{83669DB4-80F3-408E-80F2-D904CA8C8ED3}" presName="horz1" presStyleCnt="0"/>
      <dgm:spPr/>
    </dgm:pt>
    <dgm:pt modelId="{54B54F8D-395D-4950-AEA3-9ADC42F9B9FC}" type="pres">
      <dgm:prSet presAssocID="{83669DB4-80F3-408E-80F2-D904CA8C8ED3}" presName="tx1" presStyleLbl="revTx" presStyleIdx="0" presStyleCnt="4" custScaleX="156236"/>
      <dgm:spPr/>
      <dgm:t>
        <a:bodyPr/>
        <a:lstStyle/>
        <a:p>
          <a:endParaRPr lang="ru-RU"/>
        </a:p>
      </dgm:t>
    </dgm:pt>
    <dgm:pt modelId="{143243CF-4BA6-44FF-B013-72C6A7410239}" type="pres">
      <dgm:prSet presAssocID="{83669DB4-80F3-408E-80F2-D904CA8C8ED3}" presName="vert1" presStyleCnt="0"/>
      <dgm:spPr/>
    </dgm:pt>
    <dgm:pt modelId="{23A25420-C536-451E-98DB-1DE48107F4D3}" type="pres">
      <dgm:prSet presAssocID="{85E83D11-2E0E-4857-A1E8-2D86290F7F36}" presName="vertSpace2a" presStyleCnt="0"/>
      <dgm:spPr/>
    </dgm:pt>
    <dgm:pt modelId="{1251A494-5683-469C-BD93-3C361F73B236}" type="pres">
      <dgm:prSet presAssocID="{85E83D11-2E0E-4857-A1E8-2D86290F7F36}" presName="horz2" presStyleCnt="0"/>
      <dgm:spPr/>
    </dgm:pt>
    <dgm:pt modelId="{29E7FCDB-699B-48EA-AE68-2EA18994FC55}" type="pres">
      <dgm:prSet presAssocID="{85E83D11-2E0E-4857-A1E8-2D86290F7F36}" presName="horzSpace2" presStyleCnt="0"/>
      <dgm:spPr/>
    </dgm:pt>
    <dgm:pt modelId="{C6ABBD5E-611B-4C6B-98FF-4F852DDAD9F7}" type="pres">
      <dgm:prSet presAssocID="{85E83D11-2E0E-4857-A1E8-2D86290F7F36}" presName="tx2" presStyleLbl="revTx" presStyleIdx="1" presStyleCnt="4" custScaleY="61448" custLinFactNeighborX="-586" custLinFactNeighborY="-5600"/>
      <dgm:spPr/>
      <dgm:t>
        <a:bodyPr/>
        <a:lstStyle/>
        <a:p>
          <a:endParaRPr lang="ru-RU"/>
        </a:p>
      </dgm:t>
    </dgm:pt>
    <dgm:pt modelId="{6E86A4A2-BDB4-4187-84F9-46F04818729E}" type="pres">
      <dgm:prSet presAssocID="{85E83D11-2E0E-4857-A1E8-2D86290F7F36}" presName="vert2" presStyleCnt="0"/>
      <dgm:spPr/>
    </dgm:pt>
    <dgm:pt modelId="{875320FB-91D5-48A5-AE04-C29493388911}" type="pres">
      <dgm:prSet presAssocID="{85E83D11-2E0E-4857-A1E8-2D86290F7F36}" presName="thinLine2b" presStyleLbl="callout" presStyleIdx="0" presStyleCnt="3" custLinFactNeighborX="110" custLinFactNeighborY="-62229"/>
      <dgm:spPr>
        <a:ln>
          <a:solidFill>
            <a:schemeClr val="tx1"/>
          </a:solidFill>
        </a:ln>
      </dgm:spPr>
    </dgm:pt>
    <dgm:pt modelId="{3D0EDF05-1063-4799-B227-36129C926EFB}" type="pres">
      <dgm:prSet presAssocID="{85E83D11-2E0E-4857-A1E8-2D86290F7F36}" presName="vertSpace2b" presStyleCnt="0"/>
      <dgm:spPr/>
    </dgm:pt>
    <dgm:pt modelId="{796E2F95-B0E0-4AFA-BAB0-2C8B4B68ED04}" type="pres">
      <dgm:prSet presAssocID="{4470D78D-6473-4C18-AD61-C7262F21BEE9}" presName="horz2" presStyleCnt="0"/>
      <dgm:spPr/>
    </dgm:pt>
    <dgm:pt modelId="{09687DCC-85BB-453F-93E9-51CE21194195}" type="pres">
      <dgm:prSet presAssocID="{4470D78D-6473-4C18-AD61-C7262F21BEE9}" presName="horzSpace2" presStyleCnt="0"/>
      <dgm:spPr/>
    </dgm:pt>
    <dgm:pt modelId="{AD44676C-8E11-4B48-AA40-D24B19073A4C}" type="pres">
      <dgm:prSet presAssocID="{4470D78D-6473-4C18-AD61-C7262F21BEE9}" presName="tx2" presStyleLbl="revTx" presStyleIdx="2" presStyleCnt="4" custScaleY="30878" custLinFactNeighborX="-449" custLinFactNeighborY="-8090"/>
      <dgm:spPr/>
      <dgm:t>
        <a:bodyPr/>
        <a:lstStyle/>
        <a:p>
          <a:endParaRPr lang="ru-RU"/>
        </a:p>
      </dgm:t>
    </dgm:pt>
    <dgm:pt modelId="{A54FD27F-E186-4112-A397-142BFD6670DD}" type="pres">
      <dgm:prSet presAssocID="{4470D78D-6473-4C18-AD61-C7262F21BEE9}" presName="vert2" presStyleCnt="0"/>
      <dgm:spPr/>
    </dgm:pt>
    <dgm:pt modelId="{9C3063F1-B9F5-4DA6-BE7F-C92F8CADC1EE}" type="pres">
      <dgm:prSet presAssocID="{4470D78D-6473-4C18-AD61-C7262F21BEE9}" presName="thinLine2b" presStyleLbl="callout" presStyleIdx="1" presStyleCnt="3" custLinFactNeighborX="71" custLinFactNeighborY="-87121"/>
      <dgm:spPr>
        <a:ln>
          <a:solidFill>
            <a:schemeClr val="tx1"/>
          </a:solidFill>
        </a:ln>
      </dgm:spPr>
    </dgm:pt>
    <dgm:pt modelId="{EA46D09F-8B22-4E79-8B37-E657E8859E62}" type="pres">
      <dgm:prSet presAssocID="{4470D78D-6473-4C18-AD61-C7262F21BEE9}" presName="vertSpace2b" presStyleCnt="0"/>
      <dgm:spPr/>
    </dgm:pt>
    <dgm:pt modelId="{B9097D34-BFEF-419D-916C-E2C42BE28EA6}" type="pres">
      <dgm:prSet presAssocID="{15FD99B4-EAAC-4B83-ABD8-BA47D20DFEE1}" presName="horz2" presStyleCnt="0"/>
      <dgm:spPr/>
    </dgm:pt>
    <dgm:pt modelId="{DD0D7AA6-BDBC-4A3F-9D87-9150AED2F0C5}" type="pres">
      <dgm:prSet presAssocID="{15FD99B4-EAAC-4B83-ABD8-BA47D20DFEE1}" presName="horzSpace2" presStyleCnt="0"/>
      <dgm:spPr/>
    </dgm:pt>
    <dgm:pt modelId="{6E187649-92E2-4CCA-A019-1780AB5BF86F}" type="pres">
      <dgm:prSet presAssocID="{15FD99B4-EAAC-4B83-ABD8-BA47D20DFEE1}" presName="tx2" presStyleLbl="revTx" presStyleIdx="3" presStyleCnt="4" custLinFactNeighborX="-449" custLinFactNeighborY="-9540"/>
      <dgm:spPr/>
      <dgm:t>
        <a:bodyPr/>
        <a:lstStyle/>
        <a:p>
          <a:endParaRPr lang="ru-RU"/>
        </a:p>
      </dgm:t>
    </dgm:pt>
    <dgm:pt modelId="{0FF27FF3-3BCE-4D41-8796-C398B15E6245}" type="pres">
      <dgm:prSet presAssocID="{15FD99B4-EAAC-4B83-ABD8-BA47D20DFEE1}" presName="vert2" presStyleCnt="0"/>
      <dgm:spPr/>
    </dgm:pt>
    <dgm:pt modelId="{BE6D0706-4DF2-496E-A39B-A9F4DF65117A}" type="pres">
      <dgm:prSet presAssocID="{15FD99B4-EAAC-4B83-ABD8-BA47D20DFEE1}" presName="thinLine2b" presStyleLbl="callout" presStyleIdx="2" presStyleCnt="3" custLinFactY="9611" custLinFactNeighborX="-110" custLinFactNeighborY="100000"/>
      <dgm:spPr>
        <a:ln>
          <a:solidFill>
            <a:schemeClr val="tx1"/>
          </a:solidFill>
        </a:ln>
      </dgm:spPr>
    </dgm:pt>
    <dgm:pt modelId="{9F7634B3-BC9C-41F0-8241-3AA711AB38E0}" type="pres">
      <dgm:prSet presAssocID="{15FD99B4-EAAC-4B83-ABD8-BA47D20DFEE1}" presName="vertSpace2b" presStyleCnt="0"/>
      <dgm:spPr/>
    </dgm:pt>
  </dgm:ptLst>
  <dgm:cxnLst>
    <dgm:cxn modelId="{FF7ADD89-2EE0-4207-9D7E-3406F119E429}" srcId="{F18D7103-397F-40CB-ADF6-92E5E65FA805}" destId="{83669DB4-80F3-408E-80F2-D904CA8C8ED3}" srcOrd="0" destOrd="0" parTransId="{F5FA3641-6D36-4A0F-93D7-2299D662F4A9}" sibTransId="{5CF128DE-7AD5-45DC-919C-81A4402A5957}"/>
    <dgm:cxn modelId="{DD738130-AF42-4701-877E-C4D831BA3A66}" type="presOf" srcId="{83669DB4-80F3-408E-80F2-D904CA8C8ED3}" destId="{54B54F8D-395D-4950-AEA3-9ADC42F9B9FC}" srcOrd="0" destOrd="0" presId="urn:microsoft.com/office/officeart/2008/layout/LinedList"/>
    <dgm:cxn modelId="{648EFAFA-A5F7-4480-B6EC-C642F74B0424}" type="presOf" srcId="{F18D7103-397F-40CB-ADF6-92E5E65FA805}" destId="{F1CCF314-4A6A-4CDF-9AC6-4FC0F99BC3B0}" srcOrd="0" destOrd="0" presId="urn:microsoft.com/office/officeart/2008/layout/LinedList"/>
    <dgm:cxn modelId="{29B19C9B-A283-4C0F-BAE3-C2DE5E1782B8}" srcId="{83669DB4-80F3-408E-80F2-D904CA8C8ED3}" destId="{85E83D11-2E0E-4857-A1E8-2D86290F7F36}" srcOrd="0" destOrd="0" parTransId="{162943D0-5142-4555-994D-3DD54181E7D1}" sibTransId="{19091CDF-8261-4DB2-9BCC-DA3E623AFBEC}"/>
    <dgm:cxn modelId="{3237DDCE-9835-409D-AC76-4C3FC2B05C5C}" type="presOf" srcId="{15FD99B4-EAAC-4B83-ABD8-BA47D20DFEE1}" destId="{6E187649-92E2-4CCA-A019-1780AB5BF86F}" srcOrd="0" destOrd="0" presId="urn:microsoft.com/office/officeart/2008/layout/LinedList"/>
    <dgm:cxn modelId="{29B3474B-AAC9-48CF-93A3-6CAC9CD53E6C}" srcId="{83669DB4-80F3-408E-80F2-D904CA8C8ED3}" destId="{4470D78D-6473-4C18-AD61-C7262F21BEE9}" srcOrd="1" destOrd="0" parTransId="{484C6533-1AD7-4E25-96DE-FBB28504B577}" sibTransId="{523DD430-F99F-4387-B65D-3A6DAE45AB09}"/>
    <dgm:cxn modelId="{4C53DDEC-42A9-454B-A88D-1EFA08BE5AF9}" srcId="{83669DB4-80F3-408E-80F2-D904CA8C8ED3}" destId="{15FD99B4-EAAC-4B83-ABD8-BA47D20DFEE1}" srcOrd="2" destOrd="0" parTransId="{821E5BBA-D61A-4792-B22A-888BBAE9CAFD}" sibTransId="{E1F1486D-6F76-40AC-9292-A0E4C5630112}"/>
    <dgm:cxn modelId="{778CF6F1-6B1F-436C-A0A3-532BC65B86D1}" type="presOf" srcId="{85E83D11-2E0E-4857-A1E8-2D86290F7F36}" destId="{C6ABBD5E-611B-4C6B-98FF-4F852DDAD9F7}" srcOrd="0" destOrd="0" presId="urn:microsoft.com/office/officeart/2008/layout/LinedList"/>
    <dgm:cxn modelId="{E37AEB89-A635-4E07-AF6C-C22EB64C8D3B}" type="presOf" srcId="{4470D78D-6473-4C18-AD61-C7262F21BEE9}" destId="{AD44676C-8E11-4B48-AA40-D24B19073A4C}" srcOrd="0" destOrd="0" presId="urn:microsoft.com/office/officeart/2008/layout/LinedList"/>
    <dgm:cxn modelId="{B1D4A9BF-8476-47AB-B2CD-FD0BEE77BA33}" type="presParOf" srcId="{F1CCF314-4A6A-4CDF-9AC6-4FC0F99BC3B0}" destId="{46170DF4-AA5E-4033-8687-28087D0660F7}" srcOrd="0" destOrd="0" presId="urn:microsoft.com/office/officeart/2008/layout/LinedList"/>
    <dgm:cxn modelId="{2F02D994-F593-4596-8528-BAD7F9A374CB}" type="presParOf" srcId="{F1CCF314-4A6A-4CDF-9AC6-4FC0F99BC3B0}" destId="{621D00AC-A7DB-41D4-A543-CCD57E884B80}" srcOrd="1" destOrd="0" presId="urn:microsoft.com/office/officeart/2008/layout/LinedList"/>
    <dgm:cxn modelId="{8C3210E7-2540-42A9-82C9-95A2FBEAF4AB}" type="presParOf" srcId="{621D00AC-A7DB-41D4-A543-CCD57E884B80}" destId="{54B54F8D-395D-4950-AEA3-9ADC42F9B9FC}" srcOrd="0" destOrd="0" presId="urn:microsoft.com/office/officeart/2008/layout/LinedList"/>
    <dgm:cxn modelId="{11DEA7D6-1C94-476F-912A-F0990F5F2FD9}" type="presParOf" srcId="{621D00AC-A7DB-41D4-A543-CCD57E884B80}" destId="{143243CF-4BA6-44FF-B013-72C6A7410239}" srcOrd="1" destOrd="0" presId="urn:microsoft.com/office/officeart/2008/layout/LinedList"/>
    <dgm:cxn modelId="{3A4B84E7-3351-4533-AE66-1FD839D2730C}" type="presParOf" srcId="{143243CF-4BA6-44FF-B013-72C6A7410239}" destId="{23A25420-C536-451E-98DB-1DE48107F4D3}" srcOrd="0" destOrd="0" presId="urn:microsoft.com/office/officeart/2008/layout/LinedList"/>
    <dgm:cxn modelId="{4584D0E0-9D5A-4EFF-9266-DAA38E9EF691}" type="presParOf" srcId="{143243CF-4BA6-44FF-B013-72C6A7410239}" destId="{1251A494-5683-469C-BD93-3C361F73B236}" srcOrd="1" destOrd="0" presId="urn:microsoft.com/office/officeart/2008/layout/LinedList"/>
    <dgm:cxn modelId="{154E605A-121D-447F-857C-A8B019CB79D7}" type="presParOf" srcId="{1251A494-5683-469C-BD93-3C361F73B236}" destId="{29E7FCDB-699B-48EA-AE68-2EA18994FC55}" srcOrd="0" destOrd="0" presId="urn:microsoft.com/office/officeart/2008/layout/LinedList"/>
    <dgm:cxn modelId="{5C27D25D-EB96-49A6-80B0-748F67D3998F}" type="presParOf" srcId="{1251A494-5683-469C-BD93-3C361F73B236}" destId="{C6ABBD5E-611B-4C6B-98FF-4F852DDAD9F7}" srcOrd="1" destOrd="0" presId="urn:microsoft.com/office/officeart/2008/layout/LinedList"/>
    <dgm:cxn modelId="{2C612220-9CF1-4E62-B7C6-F4CFEDF09B71}" type="presParOf" srcId="{1251A494-5683-469C-BD93-3C361F73B236}" destId="{6E86A4A2-BDB4-4187-84F9-46F04818729E}" srcOrd="2" destOrd="0" presId="urn:microsoft.com/office/officeart/2008/layout/LinedList"/>
    <dgm:cxn modelId="{EE133068-E2E3-4AF3-A7D1-64DD5306CB3F}" type="presParOf" srcId="{143243CF-4BA6-44FF-B013-72C6A7410239}" destId="{875320FB-91D5-48A5-AE04-C29493388911}" srcOrd="2" destOrd="0" presId="urn:microsoft.com/office/officeart/2008/layout/LinedList"/>
    <dgm:cxn modelId="{802B9FF5-32E2-4302-842D-036BD9831C0A}" type="presParOf" srcId="{143243CF-4BA6-44FF-B013-72C6A7410239}" destId="{3D0EDF05-1063-4799-B227-36129C926EFB}" srcOrd="3" destOrd="0" presId="urn:microsoft.com/office/officeart/2008/layout/LinedList"/>
    <dgm:cxn modelId="{274D235A-6BF1-44DE-ACF0-59CA6EFA2CD4}" type="presParOf" srcId="{143243CF-4BA6-44FF-B013-72C6A7410239}" destId="{796E2F95-B0E0-4AFA-BAB0-2C8B4B68ED04}" srcOrd="4" destOrd="0" presId="urn:microsoft.com/office/officeart/2008/layout/LinedList"/>
    <dgm:cxn modelId="{A1726515-5904-4AC0-AEA5-E3F1F7875921}" type="presParOf" srcId="{796E2F95-B0E0-4AFA-BAB0-2C8B4B68ED04}" destId="{09687DCC-85BB-453F-93E9-51CE21194195}" srcOrd="0" destOrd="0" presId="urn:microsoft.com/office/officeart/2008/layout/LinedList"/>
    <dgm:cxn modelId="{DE70D751-541A-4C2C-9756-80CDE9FD5E2B}" type="presParOf" srcId="{796E2F95-B0E0-4AFA-BAB0-2C8B4B68ED04}" destId="{AD44676C-8E11-4B48-AA40-D24B19073A4C}" srcOrd="1" destOrd="0" presId="urn:microsoft.com/office/officeart/2008/layout/LinedList"/>
    <dgm:cxn modelId="{45EAE7B7-B9CF-4C11-A445-04D1EE4E5888}" type="presParOf" srcId="{796E2F95-B0E0-4AFA-BAB0-2C8B4B68ED04}" destId="{A54FD27F-E186-4112-A397-142BFD6670DD}" srcOrd="2" destOrd="0" presId="urn:microsoft.com/office/officeart/2008/layout/LinedList"/>
    <dgm:cxn modelId="{88224305-8370-4093-B892-5CB2CBFC21B7}" type="presParOf" srcId="{143243CF-4BA6-44FF-B013-72C6A7410239}" destId="{9C3063F1-B9F5-4DA6-BE7F-C92F8CADC1EE}" srcOrd="5" destOrd="0" presId="urn:microsoft.com/office/officeart/2008/layout/LinedList"/>
    <dgm:cxn modelId="{73B3BE52-8318-4AC3-9DEB-E8D78C069801}" type="presParOf" srcId="{143243CF-4BA6-44FF-B013-72C6A7410239}" destId="{EA46D09F-8B22-4E79-8B37-E657E8859E62}" srcOrd="6" destOrd="0" presId="urn:microsoft.com/office/officeart/2008/layout/LinedList"/>
    <dgm:cxn modelId="{9D88140A-38A0-47C6-9465-8907B98906A1}" type="presParOf" srcId="{143243CF-4BA6-44FF-B013-72C6A7410239}" destId="{B9097D34-BFEF-419D-916C-E2C42BE28EA6}" srcOrd="7" destOrd="0" presId="urn:microsoft.com/office/officeart/2008/layout/LinedList"/>
    <dgm:cxn modelId="{DC0E90D9-77F9-432A-A7B8-49E5838AE7AA}" type="presParOf" srcId="{B9097D34-BFEF-419D-916C-E2C42BE28EA6}" destId="{DD0D7AA6-BDBC-4A3F-9D87-9150AED2F0C5}" srcOrd="0" destOrd="0" presId="urn:microsoft.com/office/officeart/2008/layout/LinedList"/>
    <dgm:cxn modelId="{319BF9CF-7499-47DF-9550-538AE247B6F3}" type="presParOf" srcId="{B9097D34-BFEF-419D-916C-E2C42BE28EA6}" destId="{6E187649-92E2-4CCA-A019-1780AB5BF86F}" srcOrd="1" destOrd="0" presId="urn:microsoft.com/office/officeart/2008/layout/LinedList"/>
    <dgm:cxn modelId="{63B5A127-2569-4B08-9991-9FDE6DA816C9}" type="presParOf" srcId="{B9097D34-BFEF-419D-916C-E2C42BE28EA6}" destId="{0FF27FF3-3BCE-4D41-8796-C398B15E6245}" srcOrd="2" destOrd="0" presId="urn:microsoft.com/office/officeart/2008/layout/LinedList"/>
    <dgm:cxn modelId="{71C90F16-E917-4556-9B4B-BC433B065F48}" type="presParOf" srcId="{143243CF-4BA6-44FF-B013-72C6A7410239}" destId="{BE6D0706-4DF2-496E-A39B-A9F4DF65117A}" srcOrd="8" destOrd="0" presId="urn:microsoft.com/office/officeart/2008/layout/LinedList"/>
    <dgm:cxn modelId="{844B977F-3254-42AA-943B-ABB8C2A3B611}" type="presParOf" srcId="{143243CF-4BA6-44FF-B013-72C6A7410239}" destId="{9F7634B3-BC9C-41F0-8241-3AA711AB38E0}" srcOrd="9" destOrd="0" presId="urn:microsoft.com/office/officeart/2008/layout/LinedList"/>
  </dgm:cxnLst>
  <dgm:bg/>
  <dgm:whole>
    <a:ln w="9525"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35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58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210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34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56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210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D830A2A-6D20-4B0F-923F-EC84B415FFF0}" type="doc">
      <dgm:prSet loTypeId="urn:microsoft.com/office/officeart/2008/layout/Lin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9ACD2E-2FB1-45FA-9B1A-43C61648DA2B}">
      <dgm:prSet phldrT="[Текст]" custT="1"/>
      <dgm:spPr>
        <a:ln>
          <a:noFill/>
        </a:ln>
      </dgm:spPr>
      <dgm:t>
        <a:bodyPr/>
        <a:lstStyle/>
        <a:p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5</a:t>
          </a:r>
          <a:r>
            <a:rPr lang="ru-RU" sz="1600" dirty="0" smtClean="0"/>
            <a:t>, проверяющее умение классифицировать неорганические вещества, и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21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(в 2021 г. –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23</a:t>
          </a:r>
          <a:r>
            <a:rPr lang="ru-RU" sz="1600" dirty="0" smtClean="0"/>
            <a:t>), проверяющее умение определять среду водных растворов: в текущем году потребуется не только определить среду раствора, но и расставить вещества в порядке уменьшения/увеличения кислотности среды (рН).</a:t>
          </a:r>
          <a:endParaRPr lang="ru-RU" sz="1600" dirty="0"/>
        </a:p>
      </dgm:t>
    </dgm:pt>
    <dgm:pt modelId="{9D89DF66-1F1A-44F8-989A-FA131398A229}" type="parTrans" cxnId="{AD80AB18-A818-4606-B4C4-654C651E95DA}">
      <dgm:prSet/>
      <dgm:spPr/>
      <dgm:t>
        <a:bodyPr/>
        <a:lstStyle/>
        <a:p>
          <a:endParaRPr lang="ru-RU"/>
        </a:p>
      </dgm:t>
    </dgm:pt>
    <dgm:pt modelId="{FAC68A3D-8D9E-4714-827A-8FEAB3191F13}" type="sibTrans" cxnId="{AD80AB18-A818-4606-B4C4-654C651E95DA}">
      <dgm:prSet/>
      <dgm:spPr/>
      <dgm:t>
        <a:bodyPr/>
        <a:lstStyle/>
        <a:p>
          <a:endParaRPr lang="ru-RU"/>
        </a:p>
      </dgm:t>
    </dgm:pt>
    <dgm:pt modelId="{E4277B84-4130-42E4-8F5A-081A037F0612}" type="pres">
      <dgm:prSet presAssocID="{6D830A2A-6D20-4B0F-923F-EC84B415FFF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6234F25-44EA-4A44-A0FE-D7F5426380F1}" type="pres">
      <dgm:prSet presAssocID="{289ACD2E-2FB1-45FA-9B1A-43C61648DA2B}" presName="thickLine" presStyleLbl="alignNode1" presStyleIdx="0" presStyleCnt="1"/>
      <dgm:spPr/>
    </dgm:pt>
    <dgm:pt modelId="{9E570356-1D7D-4F7A-9A82-735447BB3CB6}" type="pres">
      <dgm:prSet presAssocID="{289ACD2E-2FB1-45FA-9B1A-43C61648DA2B}" presName="horz1" presStyleCnt="0"/>
      <dgm:spPr/>
    </dgm:pt>
    <dgm:pt modelId="{B2C979EC-9374-4E61-B627-336C92821B7B}" type="pres">
      <dgm:prSet presAssocID="{289ACD2E-2FB1-45FA-9B1A-43C61648DA2B}" presName="tx1" presStyleLbl="revTx" presStyleIdx="0" presStyleCnt="1"/>
      <dgm:spPr/>
      <dgm:t>
        <a:bodyPr/>
        <a:lstStyle/>
        <a:p>
          <a:endParaRPr lang="ru-RU"/>
        </a:p>
      </dgm:t>
    </dgm:pt>
    <dgm:pt modelId="{CBC0549E-A008-43AB-8AF3-39F1E158A012}" type="pres">
      <dgm:prSet presAssocID="{289ACD2E-2FB1-45FA-9B1A-43C61648DA2B}" presName="vert1" presStyleCnt="0"/>
      <dgm:spPr/>
    </dgm:pt>
  </dgm:ptLst>
  <dgm:cxnLst>
    <dgm:cxn modelId="{AD80AB18-A818-4606-B4C4-654C651E95DA}" srcId="{6D830A2A-6D20-4B0F-923F-EC84B415FFF0}" destId="{289ACD2E-2FB1-45FA-9B1A-43C61648DA2B}" srcOrd="0" destOrd="0" parTransId="{9D89DF66-1F1A-44F8-989A-FA131398A229}" sibTransId="{FAC68A3D-8D9E-4714-827A-8FEAB3191F13}"/>
    <dgm:cxn modelId="{B9BEA6C3-F8F6-4EA3-A4CD-24441398E7F2}" type="presOf" srcId="{6D830A2A-6D20-4B0F-923F-EC84B415FFF0}" destId="{E4277B84-4130-42E4-8F5A-081A037F0612}" srcOrd="0" destOrd="0" presId="urn:microsoft.com/office/officeart/2008/layout/LinedList"/>
    <dgm:cxn modelId="{B0726E9B-84D5-4144-86C4-5FB706B6F98B}" type="presOf" srcId="{289ACD2E-2FB1-45FA-9B1A-43C61648DA2B}" destId="{B2C979EC-9374-4E61-B627-336C92821B7B}" srcOrd="0" destOrd="0" presId="urn:microsoft.com/office/officeart/2008/layout/LinedList"/>
    <dgm:cxn modelId="{2EB44F39-ED34-4C4D-AE91-38B317606E49}" type="presParOf" srcId="{E4277B84-4130-42E4-8F5A-081A037F0612}" destId="{E6234F25-44EA-4A44-A0FE-D7F5426380F1}" srcOrd="0" destOrd="0" presId="urn:microsoft.com/office/officeart/2008/layout/LinedList"/>
    <dgm:cxn modelId="{B40E5123-0B79-4EE4-B9B4-553D97CFD2D0}" type="presParOf" srcId="{E4277B84-4130-42E4-8F5A-081A037F0612}" destId="{9E570356-1D7D-4F7A-9A82-735447BB3CB6}" srcOrd="1" destOrd="0" presId="urn:microsoft.com/office/officeart/2008/layout/LinedList"/>
    <dgm:cxn modelId="{D00649F4-8E0A-4686-9F38-6F5A5EDE6193}" type="presParOf" srcId="{9E570356-1D7D-4F7A-9A82-735447BB3CB6}" destId="{B2C979EC-9374-4E61-B627-336C92821B7B}" srcOrd="0" destOrd="0" presId="urn:microsoft.com/office/officeart/2008/layout/LinedList"/>
    <dgm:cxn modelId="{883FDFDB-B950-4487-B5F8-33F6D66440A5}" type="presParOf" srcId="{9E570356-1D7D-4F7A-9A82-735447BB3CB6}" destId="{CBC0549E-A008-43AB-8AF3-39F1E158A01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D830A2A-6D20-4B0F-923F-EC84B415FFF0}" type="doc">
      <dgm:prSet loTypeId="urn:microsoft.com/office/officeart/2008/layout/Lin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9ACD2E-2FB1-45FA-9B1A-43C61648DA2B}">
      <dgm:prSet phldrT="[Текст]" custT="1"/>
      <dgm:spPr>
        <a:ln>
          <a:noFill/>
        </a:ln>
      </dgm:spPr>
      <dgm:t>
        <a:bodyPr/>
        <a:lstStyle/>
        <a:p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6</a:t>
          </a:r>
          <a:r>
            <a:rPr lang="ru-RU" sz="1600" dirty="0" smtClean="0"/>
            <a:t> (нумерация 2021 г.) исключено, так как умение характеризовать химические свойства простых веществ и оксидов проверяется </a:t>
          </a:r>
          <a:r>
            <a:rPr lang="ru-RU" sz="1600" dirty="0" smtClean="0">
              <a:solidFill>
                <a:srgbClr val="C00000"/>
              </a:solidFill>
            </a:rPr>
            <a:t>заданиями </a:t>
          </a:r>
          <a:r>
            <a:rPr lang="ru-RU" sz="1800" dirty="0" smtClean="0">
              <a:solidFill>
                <a:srgbClr val="C00000"/>
              </a:solidFill>
            </a:rPr>
            <a:t>7</a:t>
          </a:r>
          <a:r>
            <a:rPr lang="ru-RU" sz="1600" dirty="0" smtClean="0">
              <a:solidFill>
                <a:srgbClr val="C00000"/>
              </a:solidFill>
            </a:rPr>
            <a:t> и </a:t>
          </a:r>
          <a:r>
            <a:rPr lang="ru-RU" sz="1800" dirty="0" smtClean="0">
              <a:solidFill>
                <a:srgbClr val="C00000"/>
              </a:solidFill>
            </a:rPr>
            <a:t>8</a:t>
          </a:r>
          <a:r>
            <a:rPr lang="ru-RU" sz="1600" dirty="0" smtClean="0"/>
            <a:t>.</a:t>
          </a:r>
          <a:endParaRPr lang="ru-RU" sz="1600" dirty="0"/>
        </a:p>
      </dgm:t>
    </dgm:pt>
    <dgm:pt modelId="{9D89DF66-1F1A-44F8-989A-FA131398A229}" type="parTrans" cxnId="{AD80AB18-A818-4606-B4C4-654C651E95DA}">
      <dgm:prSet/>
      <dgm:spPr/>
      <dgm:t>
        <a:bodyPr/>
        <a:lstStyle/>
        <a:p>
          <a:endParaRPr lang="ru-RU"/>
        </a:p>
      </dgm:t>
    </dgm:pt>
    <dgm:pt modelId="{FAC68A3D-8D9E-4714-827A-8FEAB3191F13}" type="sibTrans" cxnId="{AD80AB18-A818-4606-B4C4-654C651E95DA}">
      <dgm:prSet/>
      <dgm:spPr/>
      <dgm:t>
        <a:bodyPr/>
        <a:lstStyle/>
        <a:p>
          <a:endParaRPr lang="ru-RU"/>
        </a:p>
      </dgm:t>
    </dgm:pt>
    <dgm:pt modelId="{E4277B84-4130-42E4-8F5A-081A037F0612}" type="pres">
      <dgm:prSet presAssocID="{6D830A2A-6D20-4B0F-923F-EC84B415FFF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6234F25-44EA-4A44-A0FE-D7F5426380F1}" type="pres">
      <dgm:prSet presAssocID="{289ACD2E-2FB1-45FA-9B1A-43C61648DA2B}" presName="thickLine" presStyleLbl="alignNode1" presStyleIdx="0" presStyleCnt="1"/>
      <dgm:spPr/>
    </dgm:pt>
    <dgm:pt modelId="{9E570356-1D7D-4F7A-9A82-735447BB3CB6}" type="pres">
      <dgm:prSet presAssocID="{289ACD2E-2FB1-45FA-9B1A-43C61648DA2B}" presName="horz1" presStyleCnt="0"/>
      <dgm:spPr/>
    </dgm:pt>
    <dgm:pt modelId="{B2C979EC-9374-4E61-B627-336C92821B7B}" type="pres">
      <dgm:prSet presAssocID="{289ACD2E-2FB1-45FA-9B1A-43C61648DA2B}" presName="tx1" presStyleLbl="revTx" presStyleIdx="0" presStyleCnt="1"/>
      <dgm:spPr/>
      <dgm:t>
        <a:bodyPr/>
        <a:lstStyle/>
        <a:p>
          <a:endParaRPr lang="ru-RU"/>
        </a:p>
      </dgm:t>
    </dgm:pt>
    <dgm:pt modelId="{CBC0549E-A008-43AB-8AF3-39F1E158A012}" type="pres">
      <dgm:prSet presAssocID="{289ACD2E-2FB1-45FA-9B1A-43C61648DA2B}" presName="vert1" presStyleCnt="0"/>
      <dgm:spPr/>
    </dgm:pt>
  </dgm:ptLst>
  <dgm:cxnLst>
    <dgm:cxn modelId="{AD80AB18-A818-4606-B4C4-654C651E95DA}" srcId="{6D830A2A-6D20-4B0F-923F-EC84B415FFF0}" destId="{289ACD2E-2FB1-45FA-9B1A-43C61648DA2B}" srcOrd="0" destOrd="0" parTransId="{9D89DF66-1F1A-44F8-989A-FA131398A229}" sibTransId="{FAC68A3D-8D9E-4714-827A-8FEAB3191F13}"/>
    <dgm:cxn modelId="{B9BEA6C3-F8F6-4EA3-A4CD-24441398E7F2}" type="presOf" srcId="{6D830A2A-6D20-4B0F-923F-EC84B415FFF0}" destId="{E4277B84-4130-42E4-8F5A-081A037F0612}" srcOrd="0" destOrd="0" presId="urn:microsoft.com/office/officeart/2008/layout/LinedList"/>
    <dgm:cxn modelId="{B0726E9B-84D5-4144-86C4-5FB706B6F98B}" type="presOf" srcId="{289ACD2E-2FB1-45FA-9B1A-43C61648DA2B}" destId="{B2C979EC-9374-4E61-B627-336C92821B7B}" srcOrd="0" destOrd="0" presId="urn:microsoft.com/office/officeart/2008/layout/LinedList"/>
    <dgm:cxn modelId="{2EB44F39-ED34-4C4D-AE91-38B317606E49}" type="presParOf" srcId="{E4277B84-4130-42E4-8F5A-081A037F0612}" destId="{E6234F25-44EA-4A44-A0FE-D7F5426380F1}" srcOrd="0" destOrd="0" presId="urn:microsoft.com/office/officeart/2008/layout/LinedList"/>
    <dgm:cxn modelId="{B40E5123-0B79-4EE4-B9B4-553D97CFD2D0}" type="presParOf" srcId="{E4277B84-4130-42E4-8F5A-081A037F0612}" destId="{9E570356-1D7D-4F7A-9A82-735447BB3CB6}" srcOrd="1" destOrd="0" presId="urn:microsoft.com/office/officeart/2008/layout/LinedList"/>
    <dgm:cxn modelId="{D00649F4-8E0A-4686-9F38-6F5A5EDE6193}" type="presParOf" srcId="{9E570356-1D7D-4F7A-9A82-735447BB3CB6}" destId="{B2C979EC-9374-4E61-B627-336C92821B7B}" srcOrd="0" destOrd="0" presId="urn:microsoft.com/office/officeart/2008/layout/LinedList"/>
    <dgm:cxn modelId="{883FDFDB-B950-4487-B5F8-33F6D66440A5}" type="presParOf" srcId="{9E570356-1D7D-4F7A-9A82-735447BB3CB6}" destId="{CBC0549E-A008-43AB-8AF3-39F1E158A01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600" dirty="0" smtClean="0">
              <a:solidFill>
                <a:srgbClr val="C00000"/>
              </a:solidFill>
            </a:rPr>
            <a:t>Включено задание </a:t>
          </a:r>
          <a:r>
            <a:rPr lang="ru-RU" sz="1800" dirty="0" smtClean="0">
              <a:solidFill>
                <a:srgbClr val="C00000"/>
              </a:solidFill>
            </a:rPr>
            <a:t>23</a:t>
          </a:r>
          <a:r>
            <a:rPr lang="ru-RU" sz="1600" dirty="0" smtClean="0"/>
            <a:t>, ориентированное на проверку умения проводить расчеты на основе данных таблицы, отражающих изменения концентрации веществ.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Y="-15832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600" b="0" dirty="0" smtClean="0">
              <a:solidFill>
                <a:srgbClr val="C00000"/>
              </a:solidFill>
            </a:rPr>
            <a:t>Задание </a:t>
          </a:r>
          <a:r>
            <a:rPr lang="ru-RU" sz="1800" b="0" dirty="0" smtClean="0">
              <a:solidFill>
                <a:srgbClr val="C00000"/>
              </a:solidFill>
            </a:rPr>
            <a:t>12 </a:t>
          </a:r>
          <a:r>
            <a:rPr lang="ru-RU" sz="1600" b="0" dirty="0" smtClean="0"/>
            <a:t>(нумерация 2022 г.) объединило </a:t>
          </a:r>
          <a:r>
            <a:rPr lang="ru-RU" sz="1600" b="0" dirty="0" smtClean="0">
              <a:solidFill>
                <a:srgbClr val="C00000"/>
              </a:solidFill>
            </a:rPr>
            <a:t>задания </a:t>
          </a:r>
          <a:r>
            <a:rPr lang="ru-RU" sz="1800" b="0" dirty="0" smtClean="0">
              <a:solidFill>
                <a:srgbClr val="C00000"/>
              </a:solidFill>
            </a:rPr>
            <a:t>13</a:t>
          </a:r>
          <a:r>
            <a:rPr lang="ru-RU" sz="1600" b="0" dirty="0" smtClean="0">
              <a:solidFill>
                <a:srgbClr val="C00000"/>
              </a:solidFill>
            </a:rPr>
            <a:t> и </a:t>
          </a:r>
          <a:r>
            <a:rPr lang="ru-RU" sz="1800" b="0" dirty="0" smtClean="0">
              <a:solidFill>
                <a:srgbClr val="C00000"/>
              </a:solidFill>
            </a:rPr>
            <a:t>14</a:t>
          </a:r>
          <a:r>
            <a:rPr lang="ru-RU" sz="1600" b="0" dirty="0" smtClean="0">
              <a:solidFill>
                <a:srgbClr val="C00000"/>
              </a:solidFill>
            </a:rPr>
            <a:t> </a:t>
          </a:r>
          <a:r>
            <a:rPr lang="ru-RU" sz="1600" b="0" dirty="0" smtClean="0"/>
            <a:t>– снято ограничение на количество элементов ответа, из которых может состоять полный правильный ответ. </a:t>
          </a:r>
        </a:p>
        <a:p>
          <a:r>
            <a:rPr lang="ru-RU" sz="1600" b="0" dirty="0" smtClean="0">
              <a:solidFill>
                <a:srgbClr val="C00000"/>
              </a:solidFill>
            </a:rPr>
            <a:t>В заданиях </a:t>
          </a:r>
          <a:r>
            <a:rPr lang="ru-RU" sz="1800" b="0" dirty="0" smtClean="0">
              <a:solidFill>
                <a:srgbClr val="C00000"/>
              </a:solidFill>
            </a:rPr>
            <a:t>17</a:t>
          </a:r>
          <a:r>
            <a:rPr lang="ru-RU" sz="1600" b="0" dirty="0" smtClean="0">
              <a:solidFill>
                <a:srgbClr val="C00000"/>
              </a:solidFill>
            </a:rPr>
            <a:t> и </a:t>
          </a:r>
          <a:r>
            <a:rPr lang="ru-RU" sz="1800" b="0" dirty="0" smtClean="0">
              <a:solidFill>
                <a:srgbClr val="C00000"/>
              </a:solidFill>
            </a:rPr>
            <a:t>18</a:t>
          </a:r>
          <a:r>
            <a:rPr lang="ru-RU" sz="1600" b="0" dirty="0" smtClean="0"/>
            <a:t> снято ограничение на количество элементов ответа. </a:t>
          </a:r>
        </a:p>
        <a:p>
          <a:r>
            <a:rPr lang="ru-RU" sz="1600" b="0" dirty="0" smtClean="0">
              <a:solidFill>
                <a:srgbClr val="C00000"/>
              </a:solidFill>
            </a:rPr>
            <a:t>В задании </a:t>
          </a:r>
          <a:r>
            <a:rPr lang="ru-RU" sz="1800" b="0" dirty="0" smtClean="0">
              <a:solidFill>
                <a:srgbClr val="C00000"/>
              </a:solidFill>
            </a:rPr>
            <a:t>20</a:t>
          </a:r>
          <a:r>
            <a:rPr lang="ru-RU" sz="1600" b="0" dirty="0" smtClean="0"/>
            <a:t> сокращено количество элементов для установления соответствия.</a:t>
          </a:r>
          <a:endParaRPr lang="ru-RU" sz="1600" b="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600" dirty="0" smtClean="0"/>
            <a:t>В</a:t>
          </a:r>
          <a:r>
            <a:rPr lang="ru-RU" sz="1600" dirty="0" smtClean="0">
              <a:solidFill>
                <a:srgbClr val="C00000"/>
              </a:solidFill>
            </a:rPr>
            <a:t> задании </a:t>
          </a:r>
          <a:r>
            <a:rPr lang="ru-RU" sz="1800" dirty="0" smtClean="0">
              <a:solidFill>
                <a:srgbClr val="C00000"/>
              </a:solidFill>
            </a:rPr>
            <a:t>27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исключены расчеты объемных отношений газов, оставлены только расчеты по термохимическим уравнениям. </a:t>
          </a:r>
        </a:p>
        <a:p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28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– изменен вид расчетов – требуется  определить значение «выхода продукта реакции» или «массовой доли примеси».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NeighborY="-14064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3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27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30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27</a:t>
          </a:r>
          <a:endParaRPr lang="ru-RU" sz="2000" dirty="0">
            <a:solidFill>
              <a:schemeClr val="tx1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29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17</a:t>
          </a:r>
          <a:r>
            <a:rPr lang="ru-RU" sz="1800" dirty="0" smtClean="0"/>
            <a:t> будет выполняться с использованием файла, содержащего целочисленную последовательность, предназначенную для обработки с использованием массива.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Y="-15832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3</a:t>
          </a:r>
          <a:r>
            <a:rPr lang="ru-RU" sz="1800" dirty="0" smtClean="0"/>
            <a:t> будет выполняться с использованием файла, содержащего простую реляционную базу данных, состоящую из нескольких таблиц (в 2021 г. это задание было аналогично заданию 3 бланкового экзамена прошлых лет).</a:t>
          </a:r>
          <a:endParaRPr lang="ru-RU" sz="1800" b="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FCAE8D-C173-44E0-99F7-94D90B2B89B1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C21338-CDA5-43BD-97EF-C75AE79AC29A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/>
          <a:r>
            <a:rPr lang="ru-RU" sz="1800" dirty="0" smtClean="0">
              <a:solidFill>
                <a:schemeClr val="tx1"/>
              </a:solidFill>
            </a:rPr>
            <a:t>Исключено составное </a:t>
          </a:r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(1–3)</a:t>
          </a:r>
          <a:r>
            <a:rPr lang="ru-RU" sz="1800" dirty="0" smtClean="0">
              <a:solidFill>
                <a:schemeClr val="tx1"/>
              </a:solidFill>
            </a:rPr>
            <a:t>, проверяющее умение сжато передавать главную информацию прочитанного текста. Вместо него в экзаменационную работу включено составное задание, проверяющее умение выполнять стилистический анализ текста.</a:t>
          </a:r>
          <a:endParaRPr lang="ru-RU" sz="1800" dirty="0">
            <a:solidFill>
              <a:schemeClr val="tx1"/>
            </a:solidFill>
          </a:endParaRPr>
        </a:p>
      </dgm:t>
    </dgm:pt>
    <dgm:pt modelId="{5151EBF0-3C60-415F-9BD1-F2BFD33824CE}" type="parTrans" cxnId="{DF4CB4B2-AC0E-4482-982D-5663806D11A5}">
      <dgm:prSet/>
      <dgm:spPr/>
      <dgm:t>
        <a:bodyPr/>
        <a:lstStyle/>
        <a:p>
          <a:endParaRPr lang="ru-RU"/>
        </a:p>
      </dgm:t>
    </dgm:pt>
    <dgm:pt modelId="{65227F1C-79BE-4295-9988-3B59324F3F6E}" type="sibTrans" cxnId="{DF4CB4B2-AC0E-4482-982D-5663806D11A5}">
      <dgm:prSet/>
      <dgm:spPr/>
      <dgm:t>
        <a:bodyPr/>
        <a:lstStyle/>
        <a:p>
          <a:endParaRPr lang="ru-RU"/>
        </a:p>
      </dgm:t>
    </dgm:pt>
    <dgm:pt modelId="{35A54E0A-EB96-4CD1-A0BE-0C7D755EA6FA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Изменены формулировка, оценивание и спектр предъявляемого языкового материала </a:t>
          </a:r>
          <a:r>
            <a:rPr lang="ru-RU" sz="1800" dirty="0" smtClean="0">
              <a:solidFill>
                <a:srgbClr val="C00000"/>
              </a:solidFill>
            </a:rPr>
            <a:t>задания </a:t>
          </a:r>
          <a:r>
            <a:rPr lang="ru-RU" sz="2000" dirty="0" smtClean="0">
              <a:solidFill>
                <a:srgbClr val="C00000"/>
              </a:solidFill>
            </a:rPr>
            <a:t>16</a:t>
          </a:r>
          <a:r>
            <a:rPr lang="ru-RU" sz="1800" dirty="0" smtClean="0">
              <a:solidFill>
                <a:schemeClr val="tx1"/>
              </a:solidFill>
            </a:rPr>
            <a:t>.</a:t>
          </a:r>
          <a:endParaRPr lang="ru-RU" sz="1800" dirty="0">
            <a:solidFill>
              <a:schemeClr val="tx1"/>
            </a:solidFill>
          </a:endParaRPr>
        </a:p>
      </dgm:t>
    </dgm:pt>
    <dgm:pt modelId="{2CD0E9A8-10E3-4BC9-A033-F8B83564636B}" type="parTrans" cxnId="{01A60978-AB77-4EF6-B715-96A718AA3EF8}">
      <dgm:prSet/>
      <dgm:spPr/>
      <dgm:t>
        <a:bodyPr/>
        <a:lstStyle/>
        <a:p>
          <a:endParaRPr lang="ru-RU"/>
        </a:p>
      </dgm:t>
    </dgm:pt>
    <dgm:pt modelId="{D36E624C-6E1D-4590-9BAF-E0247C8F563B}" type="sibTrans" cxnId="{01A60978-AB77-4EF6-B715-96A718AA3EF8}">
      <dgm:prSet/>
      <dgm:spPr/>
      <dgm:t>
        <a:bodyPr/>
        <a:lstStyle/>
        <a:p>
          <a:endParaRPr lang="ru-RU"/>
        </a:p>
      </dgm:t>
    </dgm:pt>
    <dgm:pt modelId="{8A1CE274-6F25-41E3-B0BB-55389CA6C260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Расширен языковой материал, предъявляемый для пунктуационного анализа в </a:t>
          </a:r>
          <a:r>
            <a:rPr lang="ru-RU" sz="1800" dirty="0" smtClean="0">
              <a:solidFill>
                <a:srgbClr val="C00000"/>
              </a:solidFill>
            </a:rPr>
            <a:t>задании </a:t>
          </a:r>
          <a:r>
            <a:rPr lang="ru-RU" sz="2000" dirty="0" smtClean="0">
              <a:solidFill>
                <a:srgbClr val="C00000"/>
              </a:solidFill>
            </a:rPr>
            <a:t>19</a:t>
          </a:r>
          <a:r>
            <a:rPr lang="ru-RU" sz="1800" dirty="0" smtClean="0">
              <a:solidFill>
                <a:srgbClr val="C00000"/>
              </a:solidFill>
            </a:rPr>
            <a:t>.</a:t>
          </a:r>
          <a:endParaRPr lang="ru-RU" sz="1800" dirty="0">
            <a:solidFill>
              <a:srgbClr val="C00000"/>
            </a:solidFill>
          </a:endParaRPr>
        </a:p>
      </dgm:t>
    </dgm:pt>
    <dgm:pt modelId="{228C2CD8-ABB0-4B34-A05C-8A5CB32B5997}" type="parTrans" cxnId="{BEFF9D09-638D-4C2E-A89A-AB29F28F2656}">
      <dgm:prSet/>
      <dgm:spPr/>
      <dgm:t>
        <a:bodyPr/>
        <a:lstStyle/>
        <a:p>
          <a:endParaRPr lang="ru-RU"/>
        </a:p>
      </dgm:t>
    </dgm:pt>
    <dgm:pt modelId="{71D5ED77-F689-4ECF-AD5D-CB6C6CA00F4E}" type="sibTrans" cxnId="{BEFF9D09-638D-4C2E-A89A-AB29F28F2656}">
      <dgm:prSet/>
      <dgm:spPr/>
      <dgm:t>
        <a:bodyPr/>
        <a:lstStyle/>
        <a:p>
          <a:endParaRPr lang="ru-RU"/>
        </a:p>
      </dgm:t>
    </dgm:pt>
    <dgm:pt modelId="{7B1BA666-0DEB-4FCA-ACAF-497F4A185BCD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Уточнены нормы оценивания сочинения объёмом от </a:t>
          </a:r>
          <a:r>
            <a:rPr lang="ru-RU" sz="2000" dirty="0" smtClean="0">
              <a:solidFill>
                <a:srgbClr val="C00000"/>
              </a:solidFill>
            </a:rPr>
            <a:t>70</a:t>
          </a:r>
          <a:r>
            <a:rPr lang="ru-RU" sz="1800" dirty="0" smtClean="0">
              <a:solidFill>
                <a:schemeClr val="tx1"/>
              </a:solidFill>
            </a:rPr>
            <a:t> до </a:t>
          </a:r>
          <a:r>
            <a:rPr lang="ru-RU" sz="2000" dirty="0" smtClean="0">
              <a:solidFill>
                <a:srgbClr val="C00000"/>
              </a:solidFill>
            </a:rPr>
            <a:t>150</a:t>
          </a:r>
          <a:r>
            <a:rPr lang="ru-RU" sz="1800" dirty="0" smtClean="0">
              <a:solidFill>
                <a:schemeClr val="tx1"/>
              </a:solidFill>
            </a:rPr>
            <a:t> слов.</a:t>
          </a:r>
          <a:endParaRPr lang="ru-RU" sz="1800" dirty="0">
            <a:solidFill>
              <a:schemeClr val="tx1"/>
            </a:solidFill>
          </a:endParaRPr>
        </a:p>
      </dgm:t>
    </dgm:pt>
    <dgm:pt modelId="{348F83A5-DEDD-4D95-B860-999C129CE64E}" type="parTrans" cxnId="{1038C3E3-41D4-4027-B3D4-C353E6F38EB2}">
      <dgm:prSet/>
      <dgm:spPr/>
      <dgm:t>
        <a:bodyPr/>
        <a:lstStyle/>
        <a:p>
          <a:endParaRPr lang="ru-RU"/>
        </a:p>
      </dgm:t>
    </dgm:pt>
    <dgm:pt modelId="{59530F24-803B-4D3D-BB93-32A76401C362}" type="sibTrans" cxnId="{1038C3E3-41D4-4027-B3D4-C353E6F38EB2}">
      <dgm:prSet/>
      <dgm:spPr/>
      <dgm:t>
        <a:bodyPr/>
        <a:lstStyle/>
        <a:p>
          <a:endParaRPr lang="ru-RU"/>
        </a:p>
      </dgm:t>
    </dgm:pt>
    <dgm:pt modelId="{E2383BF3-3583-4EFC-B831-1DC37A5586C1}" type="pres">
      <dgm:prSet presAssocID="{7FFCAE8D-C173-44E0-99F7-94D90B2B89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DA3996-4B4F-4164-853A-1E288A99BA33}" type="pres">
      <dgm:prSet presAssocID="{14C21338-CDA5-43BD-97EF-C75AE79AC29A}" presName="node" presStyleLbl="node1" presStyleIdx="0" presStyleCnt="4" custScaleX="169792" custScaleY="216464" custLinFactNeighborX="18612" custLinFactNeighborY="31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8DFD9-28AF-496A-B41D-A1D8423619B9}" type="pres">
      <dgm:prSet presAssocID="{65227F1C-79BE-4295-9988-3B59324F3F6E}" presName="sibTrans" presStyleCnt="0"/>
      <dgm:spPr/>
    </dgm:pt>
    <dgm:pt modelId="{37AD7438-3AB8-4DFE-8DF5-800AF32C57DE}" type="pres">
      <dgm:prSet presAssocID="{35A54E0A-EB96-4CD1-A0BE-0C7D755EA6FA}" presName="node" presStyleLbl="node1" presStyleIdx="1" presStyleCnt="4" custScaleX="129964" custScaleY="121394" custLinFactNeighborX="29047" custLinFactNeighborY="-77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63E54-7161-44D6-9A8E-866A669C8EF7}" type="pres">
      <dgm:prSet presAssocID="{D36E624C-6E1D-4590-9BAF-E0247C8F563B}" presName="sibTrans" presStyleCnt="0"/>
      <dgm:spPr/>
    </dgm:pt>
    <dgm:pt modelId="{462F89C0-3853-4574-A89E-D6785462C4BE}" type="pres">
      <dgm:prSet presAssocID="{8A1CE274-6F25-41E3-B0BB-55389CA6C260}" presName="node" presStyleLbl="node1" presStyleIdx="2" presStyleCnt="4" custScaleX="125539" custScaleY="125645" custLinFactX="-9443" custLinFactNeighborX="-100000" custLinFactNeighborY="903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0C5CEA-A2B0-4C53-AAE4-FA1284F86F33}" type="pres">
      <dgm:prSet presAssocID="{71D5ED77-F689-4ECF-AD5D-CB6C6CA00F4E}" presName="sibTrans" presStyleCnt="0"/>
      <dgm:spPr/>
    </dgm:pt>
    <dgm:pt modelId="{A067C4C5-881B-45EE-B733-EBB0DDEF652F}" type="pres">
      <dgm:prSet presAssocID="{7B1BA666-0DEB-4FCA-ACAF-497F4A185BCD}" presName="node" presStyleLbl="node1" presStyleIdx="3" presStyleCnt="4" custScaleX="109471" custScaleY="110895" custLinFactNeighborX="-53000" custLinFactNeighborY="179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38C3E3-41D4-4027-B3D4-C353E6F38EB2}" srcId="{7FFCAE8D-C173-44E0-99F7-94D90B2B89B1}" destId="{7B1BA666-0DEB-4FCA-ACAF-497F4A185BCD}" srcOrd="3" destOrd="0" parTransId="{348F83A5-DEDD-4D95-B860-999C129CE64E}" sibTransId="{59530F24-803B-4D3D-BB93-32A76401C362}"/>
    <dgm:cxn modelId="{FEAA4B83-CCF9-4DBA-A1E3-60FA84B57F1E}" type="presOf" srcId="{7FFCAE8D-C173-44E0-99F7-94D90B2B89B1}" destId="{E2383BF3-3583-4EFC-B831-1DC37A5586C1}" srcOrd="0" destOrd="0" presId="urn:microsoft.com/office/officeart/2005/8/layout/default#1"/>
    <dgm:cxn modelId="{8A5861BB-2581-425C-A118-995108F55A2D}" type="presOf" srcId="{14C21338-CDA5-43BD-97EF-C75AE79AC29A}" destId="{68DA3996-4B4F-4164-853A-1E288A99BA33}" srcOrd="0" destOrd="0" presId="urn:microsoft.com/office/officeart/2005/8/layout/default#1"/>
    <dgm:cxn modelId="{E43BF9E6-F2C7-4D42-994D-9DBF895D9B55}" type="presOf" srcId="{8A1CE274-6F25-41E3-B0BB-55389CA6C260}" destId="{462F89C0-3853-4574-A89E-D6785462C4BE}" srcOrd="0" destOrd="0" presId="urn:microsoft.com/office/officeart/2005/8/layout/default#1"/>
    <dgm:cxn modelId="{A99D3D22-9459-4D3E-B7CB-1C093FC646AF}" type="presOf" srcId="{7B1BA666-0DEB-4FCA-ACAF-497F4A185BCD}" destId="{A067C4C5-881B-45EE-B733-EBB0DDEF652F}" srcOrd="0" destOrd="0" presId="urn:microsoft.com/office/officeart/2005/8/layout/default#1"/>
    <dgm:cxn modelId="{01A60978-AB77-4EF6-B715-96A718AA3EF8}" srcId="{7FFCAE8D-C173-44E0-99F7-94D90B2B89B1}" destId="{35A54E0A-EB96-4CD1-A0BE-0C7D755EA6FA}" srcOrd="1" destOrd="0" parTransId="{2CD0E9A8-10E3-4BC9-A033-F8B83564636B}" sibTransId="{D36E624C-6E1D-4590-9BAF-E0247C8F563B}"/>
    <dgm:cxn modelId="{D55CB263-3F45-45BF-BBCF-87B2622F22DB}" type="presOf" srcId="{35A54E0A-EB96-4CD1-A0BE-0C7D755EA6FA}" destId="{37AD7438-3AB8-4DFE-8DF5-800AF32C57DE}" srcOrd="0" destOrd="0" presId="urn:microsoft.com/office/officeart/2005/8/layout/default#1"/>
    <dgm:cxn modelId="{BEFF9D09-638D-4C2E-A89A-AB29F28F2656}" srcId="{7FFCAE8D-C173-44E0-99F7-94D90B2B89B1}" destId="{8A1CE274-6F25-41E3-B0BB-55389CA6C260}" srcOrd="2" destOrd="0" parTransId="{228C2CD8-ABB0-4B34-A05C-8A5CB32B5997}" sibTransId="{71D5ED77-F689-4ECF-AD5D-CB6C6CA00F4E}"/>
    <dgm:cxn modelId="{DF4CB4B2-AC0E-4482-982D-5663806D11A5}" srcId="{7FFCAE8D-C173-44E0-99F7-94D90B2B89B1}" destId="{14C21338-CDA5-43BD-97EF-C75AE79AC29A}" srcOrd="0" destOrd="0" parTransId="{5151EBF0-3C60-415F-9BD1-F2BFD33824CE}" sibTransId="{65227F1C-79BE-4295-9988-3B59324F3F6E}"/>
    <dgm:cxn modelId="{4FD53EE6-8F4A-4965-820C-FF134BF51CCC}" type="presParOf" srcId="{E2383BF3-3583-4EFC-B831-1DC37A5586C1}" destId="{68DA3996-4B4F-4164-853A-1E288A99BA33}" srcOrd="0" destOrd="0" presId="urn:microsoft.com/office/officeart/2005/8/layout/default#1"/>
    <dgm:cxn modelId="{25952DEB-B77F-453A-A1CB-6E208E050FAF}" type="presParOf" srcId="{E2383BF3-3583-4EFC-B831-1DC37A5586C1}" destId="{7958DFD9-28AF-496A-B41D-A1D8423619B9}" srcOrd="1" destOrd="0" presId="urn:microsoft.com/office/officeart/2005/8/layout/default#1"/>
    <dgm:cxn modelId="{C67386EF-E744-4115-A32B-53E092EABB66}" type="presParOf" srcId="{E2383BF3-3583-4EFC-B831-1DC37A5586C1}" destId="{37AD7438-3AB8-4DFE-8DF5-800AF32C57DE}" srcOrd="2" destOrd="0" presId="urn:microsoft.com/office/officeart/2005/8/layout/default#1"/>
    <dgm:cxn modelId="{2F2449B5-7C73-4D76-A408-D066FEF13FD6}" type="presParOf" srcId="{E2383BF3-3583-4EFC-B831-1DC37A5586C1}" destId="{EB963E54-7161-44D6-9A8E-866A669C8EF7}" srcOrd="3" destOrd="0" presId="urn:microsoft.com/office/officeart/2005/8/layout/default#1"/>
    <dgm:cxn modelId="{75CE325C-FFCF-4438-BE29-4DAC0BA31FDE}" type="presParOf" srcId="{E2383BF3-3583-4EFC-B831-1DC37A5586C1}" destId="{462F89C0-3853-4574-A89E-D6785462C4BE}" srcOrd="4" destOrd="0" presId="urn:microsoft.com/office/officeart/2005/8/layout/default#1"/>
    <dgm:cxn modelId="{2DA04BA5-EBEA-4817-BBA4-C45FB4618564}" type="presParOf" srcId="{E2383BF3-3583-4EFC-B831-1DC37A5586C1}" destId="{270C5CEA-A2B0-4C53-AAE4-FA1284F86F33}" srcOrd="5" destOrd="0" presId="urn:microsoft.com/office/officeart/2005/8/layout/default#1"/>
    <dgm:cxn modelId="{B2B72923-4691-4AFF-A05D-9E9D01B351A3}" type="presParOf" srcId="{E2383BF3-3583-4EFC-B831-1DC37A5586C1}" destId="{A067C4C5-881B-45EE-B733-EBB0DDEF652F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25</a:t>
          </a:r>
          <a:r>
            <a:rPr lang="ru-RU" sz="1800" dirty="0" smtClean="0"/>
            <a:t> будет оцениваться, исходя из максимального балла за его выполнение, равного 1. 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/>
            <a:t>Максимальный первичный балл за выполнение работы уменьшен с </a:t>
          </a:r>
          <a:r>
            <a:rPr lang="ru-RU" sz="2000" dirty="0" smtClean="0">
              <a:solidFill>
                <a:srgbClr val="C00000"/>
              </a:solidFill>
            </a:rPr>
            <a:t>30</a:t>
          </a:r>
          <a:r>
            <a:rPr lang="ru-RU" sz="1800" dirty="0" smtClean="0"/>
            <a:t> до </a:t>
          </a:r>
          <a:r>
            <a:rPr lang="ru-RU" sz="2000" dirty="0" smtClean="0">
              <a:solidFill>
                <a:srgbClr val="C00000"/>
              </a:solidFill>
            </a:rPr>
            <a:t>29</a:t>
          </a:r>
          <a:r>
            <a:rPr lang="ru-RU" sz="1800" dirty="0" smtClean="0"/>
            <a:t>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13396" custLinFactNeighborX="100000" custLinFactNeighborY="-45300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28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58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28</a:t>
          </a:r>
          <a:endParaRPr lang="ru-RU" sz="2000" dirty="0">
            <a:solidFill>
              <a:schemeClr val="tx1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59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</a:rPr>
            <a:t>Исключено задание </a:t>
          </a:r>
          <a:r>
            <a:rPr lang="ru-RU" sz="1800" dirty="0" smtClean="0"/>
            <a:t>на дополнение схемы (линия 1); вместо него </a:t>
          </a:r>
          <a:r>
            <a:rPr lang="ru-RU" sz="1800" dirty="0" smtClean="0">
              <a:solidFill>
                <a:srgbClr val="C00000"/>
              </a:solidFill>
            </a:rPr>
            <a:t>включено задание</a:t>
          </a:r>
          <a:r>
            <a:rPr lang="ru-RU" sz="1800" dirty="0" smtClean="0"/>
            <a:t>, проверяющие умение прогнозировать результаты эксперимента, построенное на знаниях из области физиологии клеток и организмов разных царств живой природы (линия 2 КИМ ЕГЭ 2022 г.).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9D95C530-A7E4-4DD9-82B8-C3D34EB586E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745A9F-BCD5-486A-B7BD-8C4ED9A96453}">
      <dgm:prSet phldrT="[Текст]"/>
      <dgm:spPr/>
      <dgm:t>
        <a:bodyPr/>
        <a:lstStyle/>
        <a:p>
          <a:r>
            <a:rPr lang="ru-RU" dirty="0" smtClean="0"/>
            <a:t>Объединены в единый модуль</a:t>
          </a:r>
        </a:p>
        <a:p>
          <a:r>
            <a:rPr lang="ru-RU" dirty="0" smtClean="0"/>
            <a:t>Линии с 5 по 8</a:t>
          </a:r>
          <a:endParaRPr lang="ru-RU" dirty="0"/>
        </a:p>
      </dgm:t>
    </dgm:pt>
    <dgm:pt modelId="{B439B741-602F-4EF4-83AD-9367E79341E0}" type="parTrans" cxnId="{3E241101-4E04-4448-828B-7BB7D976CA80}">
      <dgm:prSet/>
      <dgm:spPr/>
      <dgm:t>
        <a:bodyPr/>
        <a:lstStyle/>
        <a:p>
          <a:endParaRPr lang="ru-RU"/>
        </a:p>
      </dgm:t>
    </dgm:pt>
    <dgm:pt modelId="{5543ACA9-A0FA-43FF-8084-9F42E1AFAD25}" type="sibTrans" cxnId="{3E241101-4E04-4448-828B-7BB7D976CA80}">
      <dgm:prSet/>
      <dgm:spPr/>
      <dgm:t>
        <a:bodyPr/>
        <a:lstStyle/>
        <a:p>
          <a:endParaRPr lang="ru-RU"/>
        </a:p>
      </dgm:t>
    </dgm:pt>
    <dgm:pt modelId="{C4B0AA86-492D-4C12-9B66-988755CCBF44}">
      <dgm:prSet phldrT="[Текст]"/>
      <dgm:spPr/>
      <dgm:t>
        <a:bodyPr/>
        <a:lstStyle/>
        <a:p>
          <a:r>
            <a:rPr lang="ru-RU" dirty="0" smtClean="0"/>
            <a:t>«Клетка как биологическая система»</a:t>
          </a:r>
          <a:endParaRPr lang="ru-RU" dirty="0"/>
        </a:p>
      </dgm:t>
    </dgm:pt>
    <dgm:pt modelId="{F722BE05-0F7B-4349-8F49-8117DBA3AEEE}" type="parTrans" cxnId="{6F046341-DA43-401A-B69F-36B195BDD48D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0687621D-0F41-44A8-BAFD-25D3CC12B0F3}" type="sibTrans" cxnId="{6F046341-DA43-401A-B69F-36B195BDD48D}">
      <dgm:prSet/>
      <dgm:spPr/>
      <dgm:t>
        <a:bodyPr/>
        <a:lstStyle/>
        <a:p>
          <a:endParaRPr lang="ru-RU"/>
        </a:p>
      </dgm:t>
    </dgm:pt>
    <dgm:pt modelId="{2B88C930-62E8-4319-8677-08D594A522DE}">
      <dgm:prSet phldrT="[Текст]"/>
      <dgm:spPr/>
      <dgm:t>
        <a:bodyPr/>
        <a:lstStyle/>
        <a:p>
          <a:r>
            <a:rPr lang="ru-RU" dirty="0" smtClean="0"/>
            <a:t>Задания проверяющие умения по темам</a:t>
          </a:r>
          <a:endParaRPr lang="ru-RU" dirty="0"/>
        </a:p>
      </dgm:t>
    </dgm:pt>
    <dgm:pt modelId="{3CE3FAFB-A422-4B98-BED7-E37711A2C445}" type="parTrans" cxnId="{51521A63-2640-4D31-BC5E-7F8F5833F17B}">
      <dgm:prSet/>
      <dgm:spPr>
        <a:solidFill>
          <a:schemeClr val="bg1">
            <a:alpha val="0"/>
          </a:schemeClr>
        </a:solidFill>
      </dgm:spPr>
      <dgm:t>
        <a:bodyPr/>
        <a:lstStyle/>
        <a:p>
          <a:endParaRPr lang="ru-RU"/>
        </a:p>
      </dgm:t>
    </dgm:pt>
    <dgm:pt modelId="{AA43FAE5-DE9D-4E00-BDB4-86E162D8578F}" type="sibTrans" cxnId="{51521A63-2640-4D31-BC5E-7F8F5833F17B}">
      <dgm:prSet/>
      <dgm:spPr/>
      <dgm:t>
        <a:bodyPr/>
        <a:lstStyle/>
        <a:p>
          <a:endParaRPr lang="ru-RU"/>
        </a:p>
      </dgm:t>
    </dgm:pt>
    <dgm:pt modelId="{5620C74C-764C-4C95-BABE-AC4B165A35EC}">
      <dgm:prSet phldrT="[Текст]"/>
      <dgm:spPr/>
      <dgm:t>
        <a:bodyPr/>
        <a:lstStyle/>
        <a:p>
          <a:r>
            <a:rPr lang="ru-RU" dirty="0" smtClean="0"/>
            <a:t>«Организм как биологическая система»</a:t>
          </a:r>
          <a:endParaRPr lang="ru-RU" dirty="0"/>
        </a:p>
      </dgm:t>
    </dgm:pt>
    <dgm:pt modelId="{1A947769-73E7-4B41-899D-3F22F209EDC2}" type="parTrans" cxnId="{4AF9A3D2-96CC-4B2E-944A-2C6D2E1C2FC6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0D40166A-2E62-4FA7-B992-06B33A6C6E48}" type="sibTrans" cxnId="{4AF9A3D2-96CC-4B2E-944A-2C6D2E1C2FC6}">
      <dgm:prSet/>
      <dgm:spPr/>
      <dgm:t>
        <a:bodyPr/>
        <a:lstStyle/>
        <a:p>
          <a:endParaRPr lang="ru-RU"/>
        </a:p>
      </dgm:t>
    </dgm:pt>
    <dgm:pt modelId="{B2937E12-DB89-4A10-888F-AA0B5BC1ECE5}" type="pres">
      <dgm:prSet presAssocID="{9D95C530-A7E4-4DD9-82B8-C3D34EB586E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93E21C-BD85-4643-90AF-05E6268941C3}" type="pres">
      <dgm:prSet presAssocID="{8E745A9F-BCD5-486A-B7BD-8C4ED9A96453}" presName="centerShape" presStyleLbl="node0" presStyleIdx="0" presStyleCnt="1" custScaleX="194078" custScaleY="155994" custLinFactNeighborX="3866" custLinFactNeighborY="1162"/>
      <dgm:spPr/>
      <dgm:t>
        <a:bodyPr/>
        <a:lstStyle/>
        <a:p>
          <a:endParaRPr lang="ru-RU"/>
        </a:p>
      </dgm:t>
    </dgm:pt>
    <dgm:pt modelId="{3E2B4335-3E61-4437-ABB6-65108C70A98F}" type="pres">
      <dgm:prSet presAssocID="{F722BE05-0F7B-4349-8F49-8117DBA3AEEE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44000C33-989A-4E59-AC7E-6EECEF6EDB8D}" type="pres">
      <dgm:prSet presAssocID="{C4B0AA86-492D-4C12-9B66-988755CCBF44}" presName="node" presStyleLbl="node1" presStyleIdx="0" presStyleCnt="3" custScaleX="233302" custRadScaleRad="189306" custRadScaleInc="-273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D71D4C-FC3D-4CAA-A3EF-E0F68517E778}" type="pres">
      <dgm:prSet presAssocID="{3CE3FAFB-A422-4B98-BED7-E37711A2C445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C62CD032-38EE-4E3C-B7AD-1B26690022E6}" type="pres">
      <dgm:prSet presAssocID="{2B88C930-62E8-4319-8677-08D594A522DE}" presName="node" presStyleLbl="node1" presStyleIdx="1" presStyleCnt="3" custScaleX="254282" custRadScaleRad="99164" custRadScaleInc="7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F84331-928E-4B4B-A14A-C44C8AD2E21C}" type="pres">
      <dgm:prSet presAssocID="{1A947769-73E7-4B41-899D-3F22F209EDC2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5E602DDB-0B01-40DA-8ADE-A60A2C6A47A7}" type="pres">
      <dgm:prSet presAssocID="{5620C74C-764C-4C95-BABE-AC4B165A35EC}" presName="node" presStyleLbl="node1" presStyleIdx="2" presStyleCnt="3" custScaleX="208240" custRadScaleRad="194260" custRadScaleInc="296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330657-7469-4801-9BF6-405516855BD5}" type="presOf" srcId="{8E745A9F-BCD5-486A-B7BD-8C4ED9A96453}" destId="{A293E21C-BD85-4643-90AF-05E6268941C3}" srcOrd="0" destOrd="0" presId="urn:microsoft.com/office/officeart/2005/8/layout/radial4"/>
    <dgm:cxn modelId="{429D5222-65F5-43FB-B43F-53FB55A6C5EC}" type="presOf" srcId="{2B88C930-62E8-4319-8677-08D594A522DE}" destId="{C62CD032-38EE-4E3C-B7AD-1B26690022E6}" srcOrd="0" destOrd="0" presId="urn:microsoft.com/office/officeart/2005/8/layout/radial4"/>
    <dgm:cxn modelId="{3E241101-4E04-4448-828B-7BB7D976CA80}" srcId="{9D95C530-A7E4-4DD9-82B8-C3D34EB586E0}" destId="{8E745A9F-BCD5-486A-B7BD-8C4ED9A96453}" srcOrd="0" destOrd="0" parTransId="{B439B741-602F-4EF4-83AD-9367E79341E0}" sibTransId="{5543ACA9-A0FA-43FF-8084-9F42E1AFAD25}"/>
    <dgm:cxn modelId="{0FE33B1A-4DF7-4EF8-A52E-9599D7E91067}" type="presOf" srcId="{9D95C530-A7E4-4DD9-82B8-C3D34EB586E0}" destId="{B2937E12-DB89-4A10-888F-AA0B5BC1ECE5}" srcOrd="0" destOrd="0" presId="urn:microsoft.com/office/officeart/2005/8/layout/radial4"/>
    <dgm:cxn modelId="{C7DC5539-5592-4193-9AB0-E7F920717FB0}" type="presOf" srcId="{F722BE05-0F7B-4349-8F49-8117DBA3AEEE}" destId="{3E2B4335-3E61-4437-ABB6-65108C70A98F}" srcOrd="0" destOrd="0" presId="urn:microsoft.com/office/officeart/2005/8/layout/radial4"/>
    <dgm:cxn modelId="{0E569179-1B43-456B-A346-6F945BC37F16}" type="presOf" srcId="{1A947769-73E7-4B41-899D-3F22F209EDC2}" destId="{29F84331-928E-4B4B-A14A-C44C8AD2E21C}" srcOrd="0" destOrd="0" presId="urn:microsoft.com/office/officeart/2005/8/layout/radial4"/>
    <dgm:cxn modelId="{73ACD96E-5668-487D-BC0C-ED965606C102}" type="presOf" srcId="{5620C74C-764C-4C95-BABE-AC4B165A35EC}" destId="{5E602DDB-0B01-40DA-8ADE-A60A2C6A47A7}" srcOrd="0" destOrd="0" presId="urn:microsoft.com/office/officeart/2005/8/layout/radial4"/>
    <dgm:cxn modelId="{6F046341-DA43-401A-B69F-36B195BDD48D}" srcId="{8E745A9F-BCD5-486A-B7BD-8C4ED9A96453}" destId="{C4B0AA86-492D-4C12-9B66-988755CCBF44}" srcOrd="0" destOrd="0" parTransId="{F722BE05-0F7B-4349-8F49-8117DBA3AEEE}" sibTransId="{0687621D-0F41-44A8-BAFD-25D3CC12B0F3}"/>
    <dgm:cxn modelId="{783A88C1-AE3C-402F-BD84-518B6F6831A4}" type="presOf" srcId="{3CE3FAFB-A422-4B98-BED7-E37711A2C445}" destId="{0FD71D4C-FC3D-4CAA-A3EF-E0F68517E778}" srcOrd="0" destOrd="0" presId="urn:microsoft.com/office/officeart/2005/8/layout/radial4"/>
    <dgm:cxn modelId="{A34A9B1B-3AAD-4A7E-855F-149BCE1FFBF1}" type="presOf" srcId="{C4B0AA86-492D-4C12-9B66-988755CCBF44}" destId="{44000C33-989A-4E59-AC7E-6EECEF6EDB8D}" srcOrd="0" destOrd="0" presId="urn:microsoft.com/office/officeart/2005/8/layout/radial4"/>
    <dgm:cxn modelId="{4AF9A3D2-96CC-4B2E-944A-2C6D2E1C2FC6}" srcId="{8E745A9F-BCD5-486A-B7BD-8C4ED9A96453}" destId="{5620C74C-764C-4C95-BABE-AC4B165A35EC}" srcOrd="2" destOrd="0" parTransId="{1A947769-73E7-4B41-899D-3F22F209EDC2}" sibTransId="{0D40166A-2E62-4FA7-B992-06B33A6C6E48}"/>
    <dgm:cxn modelId="{51521A63-2640-4D31-BC5E-7F8F5833F17B}" srcId="{8E745A9F-BCD5-486A-B7BD-8C4ED9A96453}" destId="{2B88C930-62E8-4319-8677-08D594A522DE}" srcOrd="1" destOrd="0" parTransId="{3CE3FAFB-A422-4B98-BED7-E37711A2C445}" sibTransId="{AA43FAE5-DE9D-4E00-BDB4-86E162D8578F}"/>
    <dgm:cxn modelId="{D13EB11E-FC81-4C88-BCBF-D1D4FEC4AFA0}" type="presParOf" srcId="{B2937E12-DB89-4A10-888F-AA0B5BC1ECE5}" destId="{A293E21C-BD85-4643-90AF-05E6268941C3}" srcOrd="0" destOrd="0" presId="urn:microsoft.com/office/officeart/2005/8/layout/radial4"/>
    <dgm:cxn modelId="{B42C233D-7949-475F-924C-83429644EDD4}" type="presParOf" srcId="{B2937E12-DB89-4A10-888F-AA0B5BC1ECE5}" destId="{3E2B4335-3E61-4437-ABB6-65108C70A98F}" srcOrd="1" destOrd="0" presId="urn:microsoft.com/office/officeart/2005/8/layout/radial4"/>
    <dgm:cxn modelId="{96392C8B-F73F-4FB6-AA13-4780F154D032}" type="presParOf" srcId="{B2937E12-DB89-4A10-888F-AA0B5BC1ECE5}" destId="{44000C33-989A-4E59-AC7E-6EECEF6EDB8D}" srcOrd="2" destOrd="0" presId="urn:microsoft.com/office/officeart/2005/8/layout/radial4"/>
    <dgm:cxn modelId="{4267A14A-9B73-4A4B-994A-B82B5072DCA1}" type="presParOf" srcId="{B2937E12-DB89-4A10-888F-AA0B5BC1ECE5}" destId="{0FD71D4C-FC3D-4CAA-A3EF-E0F68517E778}" srcOrd="3" destOrd="0" presId="urn:microsoft.com/office/officeart/2005/8/layout/radial4"/>
    <dgm:cxn modelId="{6034D72C-6C80-4D93-845C-D9F6A94D8BD9}" type="presParOf" srcId="{B2937E12-DB89-4A10-888F-AA0B5BC1ECE5}" destId="{C62CD032-38EE-4E3C-B7AD-1B26690022E6}" srcOrd="4" destOrd="0" presId="urn:microsoft.com/office/officeart/2005/8/layout/radial4"/>
    <dgm:cxn modelId="{C709674E-E940-4B86-8A7C-F6AAFD2D7DEC}" type="presParOf" srcId="{B2937E12-DB89-4A10-888F-AA0B5BC1ECE5}" destId="{29F84331-928E-4B4B-A14A-C44C8AD2E21C}" srcOrd="5" destOrd="0" presId="urn:microsoft.com/office/officeart/2005/8/layout/radial4"/>
    <dgm:cxn modelId="{BA76FC28-80E3-47C5-9BDF-C3FFF69EC2C8}" type="presParOf" srcId="{B2937E12-DB89-4A10-888F-AA0B5BC1ECE5}" destId="{5E602DDB-0B01-40DA-8ADE-A60A2C6A47A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ctr"/>
          <a:r>
            <a:rPr lang="ru-RU" sz="1200" dirty="0" smtClean="0"/>
            <a:t>При этом:</a:t>
          </a:r>
        </a:p>
        <a:p>
          <a:pPr algn="l"/>
          <a:r>
            <a:rPr lang="ru-RU" sz="1200" dirty="0" smtClean="0"/>
            <a:t>2 задания всегда проверяют знания и умения по теме «Клетка как биологическая система»</a:t>
          </a:r>
        </a:p>
        <a:p>
          <a:pPr algn="l"/>
          <a:r>
            <a:rPr lang="ru-RU" sz="1200" dirty="0" smtClean="0"/>
            <a:t>2 задания – по теме «Организм как биологическая система».</a:t>
          </a:r>
          <a:endParaRPr lang="ru-RU" sz="12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Задачи линии </a:t>
          </a:r>
          <a:r>
            <a:rPr lang="ru-RU" sz="2000" dirty="0" smtClean="0">
              <a:solidFill>
                <a:srgbClr val="C00000"/>
              </a:solidFill>
            </a:rPr>
            <a:t>6 </a:t>
          </a:r>
          <a:r>
            <a:rPr lang="ru-RU" sz="1800" dirty="0" smtClean="0"/>
            <a:t>по генетике в новой редакции расположены на позиции линии 4.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 sz="20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 sz="20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Задания линии </a:t>
          </a:r>
          <a:r>
            <a:rPr lang="ru-RU" sz="2000" dirty="0" smtClean="0">
              <a:solidFill>
                <a:srgbClr val="C00000"/>
              </a:solidFill>
            </a:rPr>
            <a:t>22</a:t>
          </a:r>
          <a:r>
            <a:rPr lang="ru-RU" sz="1800" dirty="0" smtClean="0">
              <a:solidFill>
                <a:srgbClr val="C00000"/>
              </a:solidFill>
            </a:rPr>
            <a:t> видоизменены </a:t>
          </a:r>
          <a:r>
            <a:rPr lang="ru-RU" sz="1800" dirty="0" smtClean="0"/>
            <a:t>так, что проверяют знания и умения в рамках планирования, проведения и анализа результата эксперимента.</a:t>
          </a:r>
        </a:p>
        <a:p>
          <a:pPr algn="l"/>
          <a:r>
            <a:rPr lang="ru-RU" sz="1800" dirty="0" smtClean="0"/>
            <a:t>Повысился балл за выполнение </a:t>
          </a:r>
          <a:r>
            <a:rPr lang="ru-RU" sz="2000" dirty="0" smtClean="0">
              <a:solidFill>
                <a:srgbClr val="C00000"/>
              </a:solidFill>
            </a:rPr>
            <a:t>22</a:t>
          </a:r>
          <a:r>
            <a:rPr lang="ru-RU" sz="1800" dirty="0" smtClean="0">
              <a:solidFill>
                <a:srgbClr val="C00000"/>
              </a:solidFill>
            </a:rPr>
            <a:t> задания </a:t>
          </a:r>
          <a:r>
            <a:rPr lang="ru-RU" sz="1800" dirty="0" smtClean="0"/>
            <a:t>– 3 балла максимально(2 балла в 2021 г.).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32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25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56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19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38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180</a:t>
          </a:r>
          <a:endParaRPr lang="ru-RU" sz="2000" dirty="0">
            <a:solidFill>
              <a:srgbClr val="C00000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ctr"/>
          <a:r>
            <a:rPr lang="ru-RU" sz="2800" dirty="0" smtClean="0">
              <a:solidFill>
                <a:srgbClr val="C00000"/>
              </a:solidFill>
            </a:rPr>
            <a:t>Исключены задания 2021 г.</a:t>
          </a:r>
        </a:p>
        <a:p>
          <a:pPr algn="ctr"/>
          <a:r>
            <a:rPr lang="ru-RU" sz="2800" dirty="0" smtClean="0">
              <a:solidFill>
                <a:srgbClr val="C00000"/>
              </a:solidFill>
            </a:rPr>
            <a:t>6,7,10,22,23,25</a:t>
          </a:r>
          <a:endParaRPr lang="ru-RU" sz="2800" dirty="0">
            <a:solidFill>
              <a:srgbClr val="C00000"/>
            </a:solidFill>
          </a:endParaRP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 sz="20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 sz="20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CC2D1F-8BA1-4A85-8711-A1A793BD9B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849454-9779-4141-AB41-5341229046F3}">
      <dgm:prSet phldrT="[Текст]" custT="1"/>
      <dgm:spPr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800" dirty="0" smtClean="0"/>
            <a:t>Задания с кратким ответом</a:t>
          </a:r>
          <a:endParaRPr lang="ru-RU" sz="1800" dirty="0"/>
        </a:p>
      </dgm:t>
    </dgm:pt>
    <dgm:pt modelId="{D1207DA3-BC3F-4BB7-AA46-7297BE153918}" type="parTrans" cxnId="{5F3CB46D-81FA-4BAE-8AF1-BF471EAB4AC0}">
      <dgm:prSet/>
      <dgm:spPr/>
      <dgm:t>
        <a:bodyPr/>
        <a:lstStyle/>
        <a:p>
          <a:endParaRPr lang="ru-RU"/>
        </a:p>
      </dgm:t>
    </dgm:pt>
    <dgm:pt modelId="{3CF9FFD7-233C-420E-927B-13C52AABB85C}" type="sibTrans" cxnId="{5F3CB46D-81FA-4BAE-8AF1-BF471EAB4AC0}">
      <dgm:prSet/>
      <dgm:spPr/>
      <dgm:t>
        <a:bodyPr/>
        <a:lstStyle/>
        <a:p>
          <a:endParaRPr lang="ru-RU"/>
        </a:p>
      </dgm:t>
    </dgm:pt>
    <dgm:pt modelId="{D26790AE-3238-403B-A896-F16E1843E0F4}" type="pres">
      <dgm:prSet presAssocID="{30CC2D1F-8BA1-4A85-8711-A1A793BD9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47D8CB-31DE-4720-81AC-A74472B3C3FA}" type="pres">
      <dgm:prSet presAssocID="{59849454-9779-4141-AB41-5341229046F3}" presName="parentText" presStyleLbl="node1" presStyleIdx="0" presStyleCnt="1" custLinFactNeighborY="23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19F83-2496-4131-BC2E-E940AB5772CA}" type="presOf" srcId="{59849454-9779-4141-AB41-5341229046F3}" destId="{3B47D8CB-31DE-4720-81AC-A74472B3C3FA}" srcOrd="0" destOrd="0" presId="urn:microsoft.com/office/officeart/2005/8/layout/vList2"/>
    <dgm:cxn modelId="{5F3CB46D-81FA-4BAE-8AF1-BF471EAB4AC0}" srcId="{30CC2D1F-8BA1-4A85-8711-A1A793BD9BF9}" destId="{59849454-9779-4141-AB41-5341229046F3}" srcOrd="0" destOrd="0" parTransId="{D1207DA3-BC3F-4BB7-AA46-7297BE153918}" sibTransId="{3CF9FFD7-233C-420E-927B-13C52AABB85C}"/>
    <dgm:cxn modelId="{CABC7935-21D7-49BB-93AB-CF307F4EC626}" type="presOf" srcId="{30CC2D1F-8BA1-4A85-8711-A1A793BD9BF9}" destId="{D26790AE-3238-403B-A896-F16E1843E0F4}" srcOrd="0" destOrd="0" presId="urn:microsoft.com/office/officeart/2005/8/layout/vList2"/>
    <dgm:cxn modelId="{26C96FA6-1CD8-4905-9DFE-336E7F06FC31}" type="presParOf" srcId="{D26790AE-3238-403B-A896-F16E1843E0F4}" destId="{3B47D8CB-31DE-4720-81AC-A74472B3C3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>
              <a:solidFill>
                <a:srgbClr val="C00000"/>
              </a:solidFill>
            </a:rPr>
            <a:t> и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2021 г.) преобразованы в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18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2022 г.) с развернутым ответом на проверку знания исторических понятий и умения использовать эти понятия в историческом контексте.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11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2021 г.) преобразовано в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2022 г.) – исключен материал по истории зарубежных стран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15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2021 г.) преобразовано в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10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2022 г.) – нацелено на проверку умения соотносить информацию, представленную в разных знаковых системах, - историческую карту и текст.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6</a:t>
          </a:r>
          <a:r>
            <a:rPr lang="ru-RU" sz="1600" dirty="0" smtClean="0">
              <a:solidFill>
                <a:srgbClr val="C00000"/>
              </a:solidFill>
            </a:rPr>
            <a:t> и </a:t>
          </a:r>
          <a:r>
            <a:rPr lang="ru-RU" sz="1800" dirty="0" smtClean="0">
              <a:solidFill>
                <a:srgbClr val="C00000"/>
              </a:solidFill>
            </a:rPr>
            <a:t>11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2022 г.) исключено положение, указывающее на количество правильных элементов ответа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Задания </a:t>
          </a:r>
          <a:r>
            <a:rPr lang="ru-RU" sz="2000" dirty="0" smtClean="0">
              <a:solidFill>
                <a:srgbClr val="C00000"/>
              </a:solidFill>
            </a:rPr>
            <a:t>18 </a:t>
          </a:r>
          <a:r>
            <a:rPr lang="ru-RU" sz="1800" dirty="0" smtClean="0">
              <a:solidFill>
                <a:srgbClr val="C00000"/>
              </a:solidFill>
            </a:rPr>
            <a:t>и </a:t>
          </a:r>
          <a:r>
            <a:rPr lang="ru-RU" sz="2000" dirty="0" smtClean="0">
              <a:solidFill>
                <a:srgbClr val="C00000"/>
              </a:solidFill>
            </a:rPr>
            <a:t>19</a:t>
          </a:r>
          <a:r>
            <a:rPr lang="ru-RU" sz="1800" dirty="0" smtClean="0">
              <a:solidFill>
                <a:schemeClr val="tx1"/>
              </a:solidFill>
            </a:rPr>
            <a:t> (нумерация 2021 г.) с краткими ответами на работу с изображениями преобразованы в </a:t>
          </a:r>
          <a:r>
            <a:rPr lang="ru-RU" sz="1800" dirty="0" smtClean="0">
              <a:solidFill>
                <a:srgbClr val="C00000"/>
              </a:solidFill>
            </a:rPr>
            <a:t>задания </a:t>
          </a:r>
          <a:r>
            <a:rPr lang="ru-RU" sz="2000" dirty="0" smtClean="0">
              <a:solidFill>
                <a:srgbClr val="C00000"/>
              </a:solidFill>
            </a:rPr>
            <a:t>14</a:t>
          </a:r>
          <a:r>
            <a:rPr lang="ru-RU" sz="1800" dirty="0" smtClean="0">
              <a:solidFill>
                <a:srgbClr val="C00000"/>
              </a:solidFill>
            </a:rPr>
            <a:t> и </a:t>
          </a:r>
          <a:r>
            <a:rPr lang="ru-RU" sz="2000" dirty="0" smtClean="0">
              <a:solidFill>
                <a:srgbClr val="C00000"/>
              </a:solidFill>
            </a:rPr>
            <a:t>15</a:t>
          </a:r>
          <a:r>
            <a:rPr lang="ru-RU" sz="1800" dirty="0" smtClean="0">
              <a:solidFill>
                <a:srgbClr val="C00000"/>
              </a:solidFill>
            </a:rPr>
            <a:t> </a:t>
          </a:r>
          <a:r>
            <a:rPr lang="ru-RU" sz="1800" dirty="0" smtClean="0">
              <a:solidFill>
                <a:schemeClr val="tx1"/>
              </a:solidFill>
            </a:rPr>
            <a:t>(нумерация 2022 г.) с развернутым ответом, предполагающим </a:t>
          </a:r>
          <a:r>
            <a:rPr lang="ru-RU" sz="1800" dirty="0" smtClean="0"/>
            <a:t>самостоятельное объяснение вывода об изображении и указание факта, связанного с изображённым памятником культуры.</a:t>
          </a:r>
        </a:p>
        <a:p>
          <a:pPr algn="l"/>
          <a:endParaRPr lang="ru-RU" sz="1800" dirty="0" smtClean="0"/>
        </a:p>
        <a:p>
          <a:pPr algn="l"/>
          <a:endParaRPr lang="ru-RU" sz="1800" dirty="0" smtClean="0"/>
        </a:p>
        <a:p>
          <a:pPr algn="l"/>
          <a:endParaRPr lang="ru-RU" sz="1800" dirty="0" smtClean="0">
            <a:solidFill>
              <a:schemeClr val="tx1"/>
            </a:solidFill>
          </a:endParaRPr>
        </a:p>
        <a:p>
          <a:pPr algn="l"/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24</a:t>
          </a:r>
          <a:r>
            <a:rPr lang="ru-RU" sz="1800" dirty="0" smtClean="0">
              <a:solidFill>
                <a:srgbClr val="C00000"/>
              </a:solidFill>
            </a:rPr>
            <a:t> </a:t>
          </a:r>
          <a:r>
            <a:rPr lang="ru-RU" sz="1800" dirty="0" smtClean="0"/>
            <a:t>на аргументацию (нумерация 2021 г.) усовершенствовано: </a:t>
          </a:r>
          <a:r>
            <a:rPr lang="ru-RU" sz="1800" dirty="0" smtClean="0">
              <a:solidFill>
                <a:srgbClr val="C00000"/>
              </a:solidFill>
            </a:rPr>
            <a:t>в задание </a:t>
          </a:r>
          <a:r>
            <a:rPr lang="ru-RU" sz="2000" dirty="0" smtClean="0">
              <a:solidFill>
                <a:srgbClr val="C00000"/>
              </a:solidFill>
            </a:rPr>
            <a:t>19</a:t>
          </a:r>
          <a:r>
            <a:rPr lang="ru-RU" sz="1800" dirty="0" smtClean="0"/>
            <a:t> (по нумерации 2022 г.) добавлен материал по истории зарубежных стран.</a:t>
          </a:r>
          <a:endParaRPr lang="ru-RU" sz="1800" dirty="0">
            <a:solidFill>
              <a:srgbClr val="C00000"/>
            </a:solidFill>
          </a:endParaRP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20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20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/>
            <a:t>В целях усиления содержательной составляющей экзаменационной работы, посвящённой Великой Отечественной войне, вместо задания с кратким ответом, посвящённого Великой Отечественной войне (</a:t>
          </a:r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8</a:t>
          </a:r>
          <a:r>
            <a:rPr lang="ru-RU" sz="1800" dirty="0" smtClean="0"/>
            <a:t> по нумерации 2021 г.) включено задание с развёрнутым ответом, предполагающее работу с историческими источниками по теме Великой Отечественной войны (</a:t>
          </a:r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16</a:t>
          </a:r>
          <a:r>
            <a:rPr lang="ru-RU" sz="1800" dirty="0" smtClean="0">
              <a:solidFill>
                <a:srgbClr val="C00000"/>
              </a:solidFill>
            </a:rPr>
            <a:t> </a:t>
          </a:r>
          <a:r>
            <a:rPr lang="ru-RU" sz="1800" dirty="0" smtClean="0"/>
            <a:t>по нумерации 2022 г.).</a:t>
          </a:r>
        </a:p>
        <a:p>
          <a:pPr algn="l"/>
          <a:endParaRPr lang="ru-RU" sz="1800" dirty="0" smtClean="0"/>
        </a:p>
        <a:p>
          <a:pPr algn="l"/>
          <a:endParaRPr lang="ru-RU" sz="1800" dirty="0" smtClean="0"/>
        </a:p>
        <a:p>
          <a:pPr algn="l"/>
          <a:r>
            <a:rPr lang="ru-RU" sz="1800" dirty="0" smtClean="0"/>
            <a:t>В экзаменационную работу добавлено новое задание на установление причинно-следственных связей (</a:t>
          </a:r>
          <a:r>
            <a:rPr lang="ru-RU" sz="2000" dirty="0" smtClean="0">
              <a:solidFill>
                <a:srgbClr val="C00000"/>
              </a:solidFill>
            </a:rPr>
            <a:t>17</a:t>
          </a:r>
          <a:r>
            <a:rPr lang="ru-RU" sz="1800" dirty="0" smtClean="0"/>
            <a:t> по нумерации 2022 г.).</a:t>
          </a:r>
        </a:p>
        <a:p>
          <a:pPr algn="l"/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ScaleY="100098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34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47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180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31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43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180</a:t>
          </a:r>
          <a:endParaRPr lang="ru-RU" sz="2000" dirty="0">
            <a:solidFill>
              <a:schemeClr val="tx1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13</a:t>
          </a:r>
        </a:p>
        <a:p>
          <a:pPr algn="l"/>
          <a:r>
            <a:rPr lang="ru-RU" sz="1800" dirty="0" smtClean="0">
              <a:solidFill>
                <a:schemeClr val="tx1"/>
              </a:solidFill>
            </a:rPr>
            <a:t>изменен контекст –  задание проверяет умение использовать </a:t>
          </a:r>
          <a:r>
            <a:rPr lang="ru-RU" sz="1800" dirty="0" smtClean="0"/>
            <a:t>географические знания для установления хронологии событий в геологической истории Земли.</a:t>
          </a:r>
          <a:endParaRPr lang="ru-RU" sz="1800" dirty="0">
            <a:solidFill>
              <a:schemeClr val="tx1"/>
            </a:solidFill>
          </a:endParaRP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20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20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Задания 19 и 20</a:t>
          </a:r>
        </a:p>
        <a:p>
          <a:pPr algn="l"/>
          <a:r>
            <a:rPr lang="ru-RU" sz="1800" dirty="0" smtClean="0"/>
            <a:t>мини-тест, проверяющий умение определять и находить информацию, недостающую для решения задачи, и информацию, необходимую для классификации географических объектов по заданным основаниям</a:t>
          </a:r>
          <a:r>
            <a:rPr lang="ru-RU" sz="1600" dirty="0" smtClean="0"/>
            <a:t>.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2000" dirty="0" smtClean="0">
              <a:solidFill>
                <a:srgbClr val="C00000"/>
              </a:solidFill>
            </a:rPr>
            <a:t>Количество заданий сокращено, при этом увеличено количество заданий с развернутым ответом</a:t>
          </a:r>
          <a:endParaRPr lang="ru-RU" sz="2000" dirty="0">
            <a:solidFill>
              <a:srgbClr val="C00000"/>
            </a:solidFill>
          </a:endParaRP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1800">
            <a:solidFill>
              <a:schemeClr val="tx1"/>
            </a:solidFill>
          </a:endParaRPr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1800">
            <a:solidFill>
              <a:schemeClr val="tx1"/>
            </a:solidFill>
          </a:endParaRPr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/>
            <a:t>, проверяющее умение использовать знания об основных географических закономерностях для решения определения и сравнения свойств географических объектов и явлений.</a:t>
          </a:r>
        </a:p>
        <a:p>
          <a:pPr algn="l"/>
          <a:endParaRPr lang="ru-RU" sz="1600" dirty="0" smtClean="0"/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23, 24, 25 </a:t>
          </a:r>
          <a:r>
            <a:rPr lang="ru-RU" sz="1600" dirty="0" smtClean="0"/>
            <a:t>– мини-тест из трёх заданий к тексту, проверяющих умение использовать географические знания для определения положения и взаиморасположения географических объектов, для описания существенных признаков изученных географических объектов, процессов и явлений, для распознавания в повседневной жизни проявления географических процессов и явлений, для объяснения географических объектов и явлений, установления причинно-следственных связей между ними.</a:t>
          </a: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8</a:t>
          </a:r>
          <a:r>
            <a:rPr lang="ru-RU" sz="1800" dirty="0" smtClean="0"/>
            <a:t>,</a:t>
          </a:r>
          <a:r>
            <a:rPr lang="ru-RU" sz="1600" dirty="0" smtClean="0"/>
            <a:t> проверяющее умение использовать географические знания для установления взаимосвязей между изученными географическими процессами и явлениями. </a:t>
          </a:r>
        </a:p>
        <a:p>
          <a:pPr algn="l"/>
          <a:endParaRPr lang="ru-RU" sz="1600" dirty="0" smtClean="0"/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31</a:t>
          </a:r>
          <a:r>
            <a:rPr lang="ru-RU" sz="1600" dirty="0" smtClean="0"/>
            <a:t>, проверяющее умение использовать географические знания для аргументации различных точек зрения на актуальные экологические и социально-экономические проблемы и умение использовать географические знания и информацию для решения проблем, имеющих географические аспекты.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Y="-230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NeighborY="-596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30CC2D1F-8BA1-4A85-8711-A1A793BD9B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849454-9779-4141-AB41-5341229046F3}">
      <dgm:prSet phldrT="[Текст]" custT="1"/>
      <dgm:spPr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800" dirty="0" smtClean="0"/>
            <a:t>Включен ряд заданий, аналогичных по конструкции тем, которые использовались в течение последних четырех лет в ВПР для 11 класса:</a:t>
          </a:r>
          <a:endParaRPr lang="ru-RU" sz="1800" dirty="0"/>
        </a:p>
      </dgm:t>
    </dgm:pt>
    <dgm:pt modelId="{D1207DA3-BC3F-4BB7-AA46-7297BE153918}" type="parTrans" cxnId="{5F3CB46D-81FA-4BAE-8AF1-BF471EAB4AC0}">
      <dgm:prSet/>
      <dgm:spPr/>
      <dgm:t>
        <a:bodyPr/>
        <a:lstStyle/>
        <a:p>
          <a:endParaRPr lang="ru-RU"/>
        </a:p>
      </dgm:t>
    </dgm:pt>
    <dgm:pt modelId="{3CF9FFD7-233C-420E-927B-13C52AABB85C}" type="sibTrans" cxnId="{5F3CB46D-81FA-4BAE-8AF1-BF471EAB4AC0}">
      <dgm:prSet/>
      <dgm:spPr/>
      <dgm:t>
        <a:bodyPr/>
        <a:lstStyle/>
        <a:p>
          <a:endParaRPr lang="ru-RU"/>
        </a:p>
      </dgm:t>
    </dgm:pt>
    <dgm:pt modelId="{D26790AE-3238-403B-A896-F16E1843E0F4}" type="pres">
      <dgm:prSet presAssocID="{30CC2D1F-8BA1-4A85-8711-A1A793BD9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47D8CB-31DE-4720-81AC-A74472B3C3FA}" type="pres">
      <dgm:prSet presAssocID="{59849454-9779-4141-AB41-5341229046F3}" presName="parentText" presStyleLbl="node1" presStyleIdx="0" presStyleCnt="1" custLinFactNeighborY="23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19F83-2496-4131-BC2E-E940AB5772CA}" type="presOf" srcId="{59849454-9779-4141-AB41-5341229046F3}" destId="{3B47D8CB-31DE-4720-81AC-A74472B3C3FA}" srcOrd="0" destOrd="0" presId="urn:microsoft.com/office/officeart/2005/8/layout/vList2"/>
    <dgm:cxn modelId="{5F3CB46D-81FA-4BAE-8AF1-BF471EAB4AC0}" srcId="{30CC2D1F-8BA1-4A85-8711-A1A793BD9BF9}" destId="{59849454-9779-4141-AB41-5341229046F3}" srcOrd="0" destOrd="0" parTransId="{D1207DA3-BC3F-4BB7-AA46-7297BE153918}" sibTransId="{3CF9FFD7-233C-420E-927B-13C52AABB85C}"/>
    <dgm:cxn modelId="{CABC7935-21D7-49BB-93AB-CF307F4EC626}" type="presOf" srcId="{30CC2D1F-8BA1-4A85-8711-A1A793BD9BF9}" destId="{D26790AE-3238-403B-A896-F16E1843E0F4}" srcOrd="0" destOrd="0" presId="urn:microsoft.com/office/officeart/2005/8/layout/vList2"/>
    <dgm:cxn modelId="{26C96FA6-1CD8-4905-9DFE-336E7F06FC31}" type="presParOf" srcId="{D26790AE-3238-403B-A896-F16E1843E0F4}" destId="{3B47D8CB-31DE-4720-81AC-A74472B3C3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CC2D1F-8BA1-4A85-8711-A1A793BD9B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849454-9779-4141-AB41-5341229046F3}">
      <dgm:prSet phldrT="[Текст]" custT="1"/>
      <dgm:spPr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800" dirty="0" smtClean="0"/>
            <a:t>Задания с развернутым ответом</a:t>
          </a:r>
          <a:endParaRPr lang="ru-RU" sz="1800" dirty="0"/>
        </a:p>
      </dgm:t>
    </dgm:pt>
    <dgm:pt modelId="{D1207DA3-BC3F-4BB7-AA46-7297BE153918}" type="parTrans" cxnId="{5F3CB46D-81FA-4BAE-8AF1-BF471EAB4AC0}">
      <dgm:prSet/>
      <dgm:spPr/>
      <dgm:t>
        <a:bodyPr/>
        <a:lstStyle/>
        <a:p>
          <a:endParaRPr lang="ru-RU"/>
        </a:p>
      </dgm:t>
    </dgm:pt>
    <dgm:pt modelId="{3CF9FFD7-233C-420E-927B-13C52AABB85C}" type="sibTrans" cxnId="{5F3CB46D-81FA-4BAE-8AF1-BF471EAB4AC0}">
      <dgm:prSet/>
      <dgm:spPr/>
      <dgm:t>
        <a:bodyPr/>
        <a:lstStyle/>
        <a:p>
          <a:endParaRPr lang="ru-RU"/>
        </a:p>
      </dgm:t>
    </dgm:pt>
    <dgm:pt modelId="{D26790AE-3238-403B-A896-F16E1843E0F4}" type="pres">
      <dgm:prSet presAssocID="{30CC2D1F-8BA1-4A85-8711-A1A793BD9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47D8CB-31DE-4720-81AC-A74472B3C3FA}" type="pres">
      <dgm:prSet presAssocID="{59849454-9779-4141-AB41-5341229046F3}" presName="parentText" presStyleLbl="node1" presStyleIdx="0" presStyleCnt="1" custLinFactNeighborY="23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19F83-2496-4131-BC2E-E940AB5772CA}" type="presOf" srcId="{59849454-9779-4141-AB41-5341229046F3}" destId="{3B47D8CB-31DE-4720-81AC-A74472B3C3FA}" srcOrd="0" destOrd="0" presId="urn:microsoft.com/office/officeart/2005/8/layout/vList2"/>
    <dgm:cxn modelId="{5F3CB46D-81FA-4BAE-8AF1-BF471EAB4AC0}" srcId="{30CC2D1F-8BA1-4A85-8711-A1A793BD9BF9}" destId="{59849454-9779-4141-AB41-5341229046F3}" srcOrd="0" destOrd="0" parTransId="{D1207DA3-BC3F-4BB7-AA46-7297BE153918}" sibTransId="{3CF9FFD7-233C-420E-927B-13C52AABB85C}"/>
    <dgm:cxn modelId="{CABC7935-21D7-49BB-93AB-CF307F4EC626}" type="presOf" srcId="{30CC2D1F-8BA1-4A85-8711-A1A793BD9BF9}" destId="{D26790AE-3238-403B-A896-F16E1843E0F4}" srcOrd="0" destOrd="0" presId="urn:microsoft.com/office/officeart/2005/8/layout/vList2"/>
    <dgm:cxn modelId="{26C96FA6-1CD8-4905-9DFE-336E7F06FC31}" type="presParOf" srcId="{D26790AE-3238-403B-A896-F16E1843E0F4}" destId="{3B47D8CB-31DE-4720-81AC-A74472B3C3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29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64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25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180</a:t>
          </a:r>
          <a:endParaRPr lang="ru-RU" sz="2000" dirty="0">
            <a:solidFill>
              <a:srgbClr val="C00000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57</a:t>
          </a:r>
          <a:endParaRPr lang="ru-RU" sz="2000" dirty="0">
            <a:solidFill>
              <a:srgbClr val="C00000"/>
            </a:solidFill>
          </a:endParaRPr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10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с кратким ответом на анализ графика спроса и предложения (в КИМ 2021 г.) преобразовано в задание с развёрнутым ответом (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21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по нумерации 2022 г.).</a:t>
          </a:r>
        </a:p>
        <a:p>
          <a:pPr algn="l"/>
          <a:r>
            <a:rPr lang="ru-RU" sz="1600" dirty="0" smtClean="0"/>
            <a:t>Устранены дублирующие друг друга по проверяемым умениям задания: </a:t>
          </a:r>
          <a:r>
            <a:rPr lang="ru-RU" sz="1800" dirty="0" smtClean="0">
              <a:solidFill>
                <a:srgbClr val="C00000"/>
              </a:solidFill>
            </a:rPr>
            <a:t>22</a:t>
          </a:r>
          <a:r>
            <a:rPr lang="ru-RU" sz="1600" dirty="0" smtClean="0">
              <a:solidFill>
                <a:srgbClr val="C00000"/>
              </a:solidFill>
            </a:rPr>
            <a:t> и </a:t>
          </a:r>
          <a:r>
            <a:rPr lang="ru-RU" sz="1800" dirty="0" smtClean="0">
              <a:solidFill>
                <a:srgbClr val="C00000"/>
              </a:solidFill>
            </a:rPr>
            <a:t>26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исключены</a:t>
          </a:r>
          <a:r>
            <a:rPr lang="ru-RU" sz="1600" dirty="0" smtClean="0"/>
            <a:t>, </a:t>
          </a:r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25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(позиция 25.1) и </a:t>
          </a:r>
          <a:r>
            <a:rPr lang="ru-RU" sz="1800" dirty="0" smtClean="0">
              <a:solidFill>
                <a:srgbClr val="C00000"/>
              </a:solidFill>
            </a:rPr>
            <a:t>23</a:t>
          </a:r>
          <a:r>
            <a:rPr lang="ru-RU" sz="1600" dirty="0" smtClean="0"/>
            <a:t> из КИМ ЕГЭ 2021 г. сохранены в составном задании к тексту.</a:t>
          </a:r>
        </a:p>
        <a:p>
          <a:pPr algn="l"/>
          <a:r>
            <a:rPr lang="ru-RU" sz="1600" dirty="0" smtClean="0"/>
            <a:t>Включено задание </a:t>
          </a:r>
          <a:r>
            <a:rPr lang="ru-RU" sz="1800" dirty="0" smtClean="0">
              <a:solidFill>
                <a:srgbClr val="C00000"/>
              </a:solidFill>
            </a:rPr>
            <a:t>23</a:t>
          </a:r>
          <a:r>
            <a:rPr lang="ru-RU" sz="1600" dirty="0" smtClean="0"/>
            <a:t> с развёрнутым ответом по Конституции Российской Федерации и законодательству Российской Федерации.</a:t>
          </a:r>
        </a:p>
        <a:p>
          <a:pPr algn="l"/>
          <a:r>
            <a:rPr lang="ru-RU" sz="1600" dirty="0" smtClean="0"/>
            <a:t>Задание на составление плана развёрнутого ответа по предложенной теме включено в составное задание </a:t>
          </a:r>
          <a:r>
            <a:rPr lang="ru-RU" sz="1800" dirty="0" smtClean="0">
              <a:solidFill>
                <a:srgbClr val="C00000"/>
              </a:solidFill>
            </a:rPr>
            <a:t>24 </a:t>
          </a:r>
          <a:r>
            <a:rPr lang="ru-RU" sz="1600" dirty="0" smtClean="0">
              <a:solidFill>
                <a:srgbClr val="C00000"/>
              </a:solidFill>
            </a:rPr>
            <a:t>и</a:t>
          </a:r>
          <a:r>
            <a:rPr lang="ru-RU" sz="1800" dirty="0" smtClean="0">
              <a:solidFill>
                <a:srgbClr val="C00000"/>
              </a:solidFill>
            </a:rPr>
            <a:t> 25</a:t>
          </a:r>
          <a:r>
            <a:rPr lang="ru-RU" sz="1600" dirty="0" smtClean="0"/>
            <a:t>, соединившее составление плана и элементы мини-сочинения.</a:t>
          </a:r>
        </a:p>
        <a:p>
          <a:pPr algn="l"/>
          <a:r>
            <a:rPr lang="ru-RU" sz="1600" dirty="0" smtClean="0"/>
            <a:t>Максимальный балл за выполнение </a:t>
          </a:r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22</a:t>
          </a:r>
          <a:r>
            <a:rPr lang="ru-RU" sz="1600" dirty="0" smtClean="0"/>
            <a:t> (по нумерации 2022 г.) увеличен с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800" dirty="0" smtClean="0"/>
            <a:t> </a:t>
          </a:r>
          <a:r>
            <a:rPr lang="ru-RU" sz="1600" dirty="0" smtClean="0"/>
            <a:t>до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/>
            <a:t> баллов.</a:t>
          </a:r>
          <a:endParaRPr lang="ru-RU" sz="14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 sz="16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 sz="16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Y="464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85540B09-0FD1-4E68-81FA-B568A100BDFC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0EA9B9-D9E2-48A3-84E0-DE43F2540852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Исключены задания 2021 г.</a:t>
          </a:r>
        </a:p>
        <a:p>
          <a:r>
            <a:rPr lang="ru-RU" sz="3200" dirty="0" smtClean="0">
              <a:solidFill>
                <a:srgbClr val="C00000"/>
              </a:solidFill>
            </a:rPr>
            <a:t>1, 2, 20 и 29</a:t>
          </a:r>
          <a:endParaRPr lang="ru-RU" sz="3200" dirty="0">
            <a:solidFill>
              <a:srgbClr val="C00000"/>
            </a:solidFill>
          </a:endParaRPr>
        </a:p>
      </dgm:t>
    </dgm:pt>
    <dgm:pt modelId="{9999F93C-8EE2-4852-9074-55D153BDA85A}" type="parTrans" cxnId="{EEBDCCF5-B0ED-4650-A62D-F8F31F0A27D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1970D7E-C824-43D7-8A77-0B11C07301D6}" type="sibTrans" cxnId="{EEBDCCF5-B0ED-4650-A62D-F8F31F0A27D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F5EAD8D-E424-479C-AEA9-B8666468CE13}" type="pres">
      <dgm:prSet presAssocID="{85540B09-0FD1-4E68-81FA-B568A100BD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DDE16-4419-44A5-83C4-750E50E85031}" type="pres">
      <dgm:prSet presAssocID="{A80EA9B9-D9E2-48A3-84E0-DE43F2540852}" presName="node" presStyleLbl="node1" presStyleIdx="0" presStyleCnt="1" custScaleX="98853" custScaleY="37161" custLinFactNeighborX="243" custLinFactNeighborY="-6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5AB08-2AA4-4022-83C9-A6FAFE4E9BCF}" type="presOf" srcId="{85540B09-0FD1-4E68-81FA-B568A100BDFC}" destId="{AF5EAD8D-E424-479C-AEA9-B8666468CE13}" srcOrd="0" destOrd="0" presId="urn:microsoft.com/office/officeart/2005/8/layout/default#3"/>
    <dgm:cxn modelId="{EEBDCCF5-B0ED-4650-A62D-F8F31F0A27D2}" srcId="{85540B09-0FD1-4E68-81FA-B568A100BDFC}" destId="{A80EA9B9-D9E2-48A3-84E0-DE43F2540852}" srcOrd="0" destOrd="0" parTransId="{9999F93C-8EE2-4852-9074-55D153BDA85A}" sibTransId="{A1970D7E-C824-43D7-8A77-0B11C07301D6}"/>
    <dgm:cxn modelId="{A87748AB-069D-41B7-9A4D-9DDF7B84C378}" type="presOf" srcId="{A80EA9B9-D9E2-48A3-84E0-DE43F2540852}" destId="{093DDE16-4419-44A5-83C4-750E50E85031}" srcOrd="0" destOrd="0" presId="urn:microsoft.com/office/officeart/2005/8/layout/default#3"/>
    <dgm:cxn modelId="{3B6EB7D1-196F-40CB-8015-F357785C1D1A}" type="presParOf" srcId="{AF5EAD8D-E424-479C-AEA9-B8666468CE13}" destId="{093DDE16-4419-44A5-83C4-750E50E85031}" srcOrd="0" destOrd="0" presId="urn:microsoft.com/office/officeart/2005/8/layout/default#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44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100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195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44</a:t>
          </a:r>
          <a:endParaRPr lang="ru-RU" sz="2000" dirty="0">
            <a:solidFill>
              <a:schemeClr val="tx1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207</a:t>
          </a:r>
          <a:endParaRPr lang="ru-RU" sz="2000" dirty="0">
            <a:solidFill>
              <a:srgbClr val="C00000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100</a:t>
          </a:r>
          <a:endParaRPr lang="ru-RU" sz="2000" dirty="0">
            <a:solidFill>
              <a:schemeClr val="tx1"/>
            </a:solidFill>
          </a:endParaRPr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85540B09-0FD1-4E68-81FA-B568A100BDFC}" type="doc">
      <dgm:prSet loTypeId="urn:microsoft.com/office/officeart/2005/8/layout/default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0EA9B9-D9E2-48A3-84E0-DE43F2540852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chemeClr val="tx1"/>
              </a:solidFill>
            </a:rPr>
            <a:t>В раздел 4 «Письменная речь»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И раздел 5 «Говорение»</a:t>
          </a:r>
          <a:endParaRPr lang="ru-RU" sz="1600" dirty="0">
            <a:solidFill>
              <a:srgbClr val="C00000"/>
            </a:solidFill>
          </a:endParaRPr>
        </a:p>
      </dgm:t>
    </dgm:pt>
    <dgm:pt modelId="{9999F93C-8EE2-4852-9074-55D153BDA85A}" type="par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1970D7E-C824-43D7-8A77-0B11C07301D6}" type="sib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F5EAD8D-E424-479C-AEA9-B8666468CE13}" type="pres">
      <dgm:prSet presAssocID="{85540B09-0FD1-4E68-81FA-B568A100BD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DDE16-4419-44A5-83C4-750E50E85031}" type="pres">
      <dgm:prSet presAssocID="{A80EA9B9-D9E2-48A3-84E0-DE43F2540852}" presName="node" presStyleLbl="node1" presStyleIdx="0" presStyleCnt="1" custScaleX="98853" custScaleY="37161" custLinFactNeighborX="243" custLinFactNeighborY="-4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5AB08-2AA4-4022-83C9-A6FAFE4E9BCF}" type="presOf" srcId="{85540B09-0FD1-4E68-81FA-B568A100BDFC}" destId="{AF5EAD8D-E424-479C-AEA9-B8666468CE13}" srcOrd="0" destOrd="0" presId="urn:microsoft.com/office/officeart/2005/8/layout/default#4"/>
    <dgm:cxn modelId="{EEBDCCF5-B0ED-4650-A62D-F8F31F0A27D2}" srcId="{85540B09-0FD1-4E68-81FA-B568A100BDFC}" destId="{A80EA9B9-D9E2-48A3-84E0-DE43F2540852}" srcOrd="0" destOrd="0" parTransId="{9999F93C-8EE2-4852-9074-55D153BDA85A}" sibTransId="{A1970D7E-C824-43D7-8A77-0B11C07301D6}"/>
    <dgm:cxn modelId="{A87748AB-069D-41B7-9A4D-9DDF7B84C378}" type="presOf" srcId="{A80EA9B9-D9E2-48A3-84E0-DE43F2540852}" destId="{093DDE16-4419-44A5-83C4-750E50E85031}" srcOrd="0" destOrd="0" presId="urn:microsoft.com/office/officeart/2005/8/layout/default#4"/>
    <dgm:cxn modelId="{3B6EB7D1-196F-40CB-8015-F357785C1D1A}" type="presParOf" srcId="{AF5EAD8D-E424-479C-AEA9-B8666468CE13}" destId="{093DDE16-4419-44A5-83C4-750E50E85031}" srcOrd="0" destOrd="0" presId="urn:microsoft.com/office/officeart/2005/8/layout/default#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7FFCAE8D-C173-44E0-99F7-94D90B2B89B1}" type="doc">
      <dgm:prSet loTypeId="urn:microsoft.com/office/officeart/2005/8/layout/default#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C21338-CDA5-43BD-97EF-C75AE79AC29A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</a:rPr>
            <a:t>«Письменная речь»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39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изменился вид письменного сообщения на электронное, внесены изменения в критерии оценивания задания. Максимальное количество баллов за выполнение задания 39 не изменилось - 6 баллов.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Задании </a:t>
          </a:r>
          <a:r>
            <a:rPr lang="ru-RU" sz="1800" dirty="0" smtClean="0">
              <a:solidFill>
                <a:srgbClr val="C00000"/>
              </a:solidFill>
            </a:rPr>
            <a:t>40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изменился вид письменной работы, где необходимо создать развёрнутое высказывание с элементами рассуждения на основе таблицы/диаграммы и выразить своё мнение по теме проекта. Внесены изменения в критерии оценивания задания. Максимальное количество баллов за выполнение задания 40 не изменилось – 14  баллов.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Время выполнения письменной части увеличено </a:t>
          </a:r>
        </a:p>
        <a:p>
          <a:pPr algn="ctr"/>
          <a:r>
            <a:rPr lang="ru-RU" sz="1600" dirty="0" smtClean="0">
              <a:solidFill>
                <a:schemeClr val="tx1"/>
              </a:solidFill>
            </a:rPr>
            <a:t>до </a:t>
          </a:r>
          <a:r>
            <a:rPr lang="ru-RU" sz="1800" dirty="0" smtClean="0">
              <a:solidFill>
                <a:srgbClr val="C00000"/>
              </a:solidFill>
            </a:rPr>
            <a:t>190</a:t>
          </a:r>
          <a:r>
            <a:rPr lang="ru-RU" sz="1600" dirty="0" smtClean="0">
              <a:solidFill>
                <a:schemeClr val="tx1"/>
              </a:solidFill>
            </a:rPr>
            <a:t> минут (180 минут в 2021 г.)</a:t>
          </a:r>
          <a:endParaRPr lang="ru-RU" sz="1600" dirty="0">
            <a:solidFill>
              <a:schemeClr val="tx1"/>
            </a:solidFill>
          </a:endParaRPr>
        </a:p>
      </dgm:t>
    </dgm:pt>
    <dgm:pt modelId="{5151EBF0-3C60-415F-9BD1-F2BFD33824CE}" type="parTrans" cxnId="{DF4CB4B2-AC0E-4482-982D-5663806D11A5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65227F1C-79BE-4295-9988-3B59324F3F6E}" type="sibTrans" cxnId="{DF4CB4B2-AC0E-4482-982D-5663806D11A5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47FB27EA-2603-4886-8175-A6912A22DC25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</a:rPr>
            <a:t>«Говорение» 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2 </a:t>
          </a:r>
          <a:r>
            <a:rPr lang="ru-RU" sz="1600" dirty="0" smtClean="0">
              <a:solidFill>
                <a:schemeClr val="tx1"/>
              </a:solidFill>
            </a:rPr>
            <a:t>-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сокращено количество вопросов, которые должен задать участник экзамена, с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800" dirty="0" smtClean="0">
              <a:solidFill>
                <a:srgbClr val="C00000"/>
              </a:solidFill>
            </a:rPr>
            <a:t>5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до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chemeClr val="tx1"/>
              </a:solidFill>
            </a:rPr>
            <a:t>, максимальный балл за выполнение задания -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chemeClr val="tx1"/>
              </a:solidFill>
            </a:rPr>
            <a:t>. 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изменен тип задания на интервью из </a:t>
          </a:r>
          <a:r>
            <a:rPr lang="ru-RU" sz="1800" dirty="0" smtClean="0">
              <a:solidFill>
                <a:srgbClr val="C00000"/>
              </a:solidFill>
            </a:rPr>
            <a:t>5</a:t>
          </a:r>
          <a:r>
            <a:rPr lang="ru-RU" sz="1600" dirty="0" smtClean="0">
              <a:solidFill>
                <a:schemeClr val="tx1"/>
              </a:solidFill>
            </a:rPr>
            <a:t> вопросов, максимальный балл за выполнение задания – </a:t>
          </a:r>
          <a:r>
            <a:rPr lang="ru-RU" sz="1800" dirty="0" smtClean="0">
              <a:solidFill>
                <a:srgbClr val="C00000"/>
              </a:solidFill>
            </a:rPr>
            <a:t>5</a:t>
          </a:r>
          <a:r>
            <a:rPr lang="ru-RU" sz="1600" dirty="0" smtClean="0">
              <a:solidFill>
                <a:schemeClr val="tx1"/>
              </a:solidFill>
            </a:rPr>
            <a:t>.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добавлено выполнение проектной работы, максимальный балл за выполнение задания – </a:t>
          </a:r>
          <a:r>
            <a:rPr lang="ru-RU" sz="1800" dirty="0" smtClean="0">
              <a:solidFill>
                <a:srgbClr val="C00000"/>
              </a:solidFill>
            </a:rPr>
            <a:t>10</a:t>
          </a:r>
          <a:r>
            <a:rPr lang="ru-RU" sz="1600" dirty="0" smtClean="0">
              <a:solidFill>
                <a:schemeClr val="tx1"/>
              </a:solidFill>
            </a:rPr>
            <a:t>.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Время выполнения устной части увеличено </a:t>
          </a:r>
        </a:p>
        <a:p>
          <a:pPr algn="ctr"/>
          <a:r>
            <a:rPr lang="ru-RU" sz="1600" dirty="0" smtClean="0">
              <a:solidFill>
                <a:schemeClr val="tx1"/>
              </a:solidFill>
            </a:rPr>
            <a:t>до </a:t>
          </a:r>
          <a:r>
            <a:rPr lang="ru-RU" sz="1800" dirty="0" smtClean="0">
              <a:solidFill>
                <a:srgbClr val="C00000"/>
              </a:solidFill>
            </a:rPr>
            <a:t>17</a:t>
          </a:r>
          <a:r>
            <a:rPr lang="ru-RU" sz="1600" dirty="0" smtClean="0">
              <a:solidFill>
                <a:schemeClr val="tx1"/>
              </a:solidFill>
            </a:rPr>
            <a:t> минут (15 минут в 2021 г.).</a:t>
          </a:r>
          <a:endParaRPr lang="ru-RU" sz="1600" dirty="0">
            <a:solidFill>
              <a:schemeClr val="tx1"/>
            </a:solidFill>
          </a:endParaRPr>
        </a:p>
      </dgm:t>
    </dgm:pt>
    <dgm:pt modelId="{058D6B52-124E-4101-B5E7-D578D3C001C7}" type="parTrans" cxnId="{ED358113-7241-46D6-81A9-779EC41D03AE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3BC2517B-EF68-4160-91C4-B9333495F921}" type="sibTrans" cxnId="{ED358113-7241-46D6-81A9-779EC41D03AE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E2383BF3-3583-4EFC-B831-1DC37A5586C1}" type="pres">
      <dgm:prSet presAssocID="{7FFCAE8D-C173-44E0-99F7-94D90B2B89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DA3996-4B4F-4164-853A-1E288A99BA33}" type="pres">
      <dgm:prSet presAssocID="{14C21338-CDA5-43BD-97EF-C75AE79AC29A}" presName="node" presStyleLbl="node1" presStyleIdx="0" presStyleCnt="2" custScaleX="159707" custScaleY="205912" custLinFactNeighborX="-91887" custLinFactNeighborY="-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8DFD9-28AF-496A-B41D-A1D8423619B9}" type="pres">
      <dgm:prSet presAssocID="{65227F1C-79BE-4295-9988-3B59324F3F6E}" presName="sibTrans" presStyleCnt="0"/>
      <dgm:spPr/>
    </dgm:pt>
    <dgm:pt modelId="{21339F49-F115-415D-A7A1-DF01AF2E80DC}" type="pres">
      <dgm:prSet presAssocID="{47FB27EA-2603-4886-8175-A6912A22DC25}" presName="node" presStyleLbl="node1" presStyleIdx="1" presStyleCnt="2" custScaleX="159982" custScaleY="206126" custLinFactNeighborX="94229" custLinFactNeighborY="-512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AA4B83-CCF9-4DBA-A1E3-60FA84B57F1E}" type="presOf" srcId="{7FFCAE8D-C173-44E0-99F7-94D90B2B89B1}" destId="{E2383BF3-3583-4EFC-B831-1DC37A5586C1}" srcOrd="0" destOrd="0" presId="urn:microsoft.com/office/officeart/2005/8/layout/default#5"/>
    <dgm:cxn modelId="{8A5861BB-2581-425C-A118-995108F55A2D}" type="presOf" srcId="{14C21338-CDA5-43BD-97EF-C75AE79AC29A}" destId="{68DA3996-4B4F-4164-853A-1E288A99BA33}" srcOrd="0" destOrd="0" presId="urn:microsoft.com/office/officeart/2005/8/layout/default#5"/>
    <dgm:cxn modelId="{EA6DE54D-C7BC-41E1-B672-43CC77A46577}" type="presOf" srcId="{47FB27EA-2603-4886-8175-A6912A22DC25}" destId="{21339F49-F115-415D-A7A1-DF01AF2E80DC}" srcOrd="0" destOrd="0" presId="urn:microsoft.com/office/officeart/2005/8/layout/default#5"/>
    <dgm:cxn modelId="{ED358113-7241-46D6-81A9-779EC41D03AE}" srcId="{7FFCAE8D-C173-44E0-99F7-94D90B2B89B1}" destId="{47FB27EA-2603-4886-8175-A6912A22DC25}" srcOrd="1" destOrd="0" parTransId="{058D6B52-124E-4101-B5E7-D578D3C001C7}" sibTransId="{3BC2517B-EF68-4160-91C4-B9333495F921}"/>
    <dgm:cxn modelId="{DF4CB4B2-AC0E-4482-982D-5663806D11A5}" srcId="{7FFCAE8D-C173-44E0-99F7-94D90B2B89B1}" destId="{14C21338-CDA5-43BD-97EF-C75AE79AC29A}" srcOrd="0" destOrd="0" parTransId="{5151EBF0-3C60-415F-9BD1-F2BFD33824CE}" sibTransId="{65227F1C-79BE-4295-9988-3B59324F3F6E}"/>
    <dgm:cxn modelId="{4FD53EE6-8F4A-4965-820C-FF134BF51CCC}" type="presParOf" srcId="{E2383BF3-3583-4EFC-B831-1DC37A5586C1}" destId="{68DA3996-4B4F-4164-853A-1E288A99BA33}" srcOrd="0" destOrd="0" presId="urn:microsoft.com/office/officeart/2005/8/layout/default#5"/>
    <dgm:cxn modelId="{25952DEB-B77F-453A-A1CB-6E208E050FAF}" type="presParOf" srcId="{E2383BF3-3583-4EFC-B831-1DC37A5586C1}" destId="{7958DFD9-28AF-496A-B41D-A1D8423619B9}" srcOrd="1" destOrd="0" presId="urn:microsoft.com/office/officeart/2005/8/layout/default#5"/>
    <dgm:cxn modelId="{6A2B33FE-D961-418B-89AF-7E2BCEDCCD04}" type="presParOf" srcId="{E2383BF3-3583-4EFC-B831-1DC37A5586C1}" destId="{21339F49-F115-415D-A7A1-DF01AF2E80DC}" srcOrd="2" destOrd="0" presId="urn:microsoft.com/office/officeart/2005/8/layout/default#5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32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80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192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32</a:t>
          </a:r>
          <a:endParaRPr lang="ru-RU" sz="2000" dirty="0">
            <a:solidFill>
              <a:schemeClr val="tx1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194</a:t>
          </a:r>
          <a:endParaRPr lang="ru-RU" sz="2000" dirty="0">
            <a:solidFill>
              <a:srgbClr val="C00000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80</a:t>
          </a:r>
          <a:endParaRPr lang="ru-RU" sz="2000" dirty="0">
            <a:solidFill>
              <a:schemeClr val="tx1"/>
            </a:solidFill>
          </a:endParaRPr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85540B09-0FD1-4E68-81FA-B568A100BDFC}" type="doc">
      <dgm:prSet loTypeId="urn:microsoft.com/office/officeart/2005/8/layout/default#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0EA9B9-D9E2-48A3-84E0-DE43F2540852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chemeClr val="tx1"/>
              </a:solidFill>
            </a:rPr>
            <a:t>В раздел 4 «Письменная речь»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И раздел 5 «Говорение»</a:t>
          </a:r>
          <a:endParaRPr lang="ru-RU" sz="1600" dirty="0">
            <a:solidFill>
              <a:srgbClr val="C00000"/>
            </a:solidFill>
          </a:endParaRPr>
        </a:p>
      </dgm:t>
    </dgm:pt>
    <dgm:pt modelId="{9999F93C-8EE2-4852-9074-55D153BDA85A}" type="par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1970D7E-C824-43D7-8A77-0B11C07301D6}" type="sib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F5EAD8D-E424-479C-AEA9-B8666468CE13}" type="pres">
      <dgm:prSet presAssocID="{85540B09-0FD1-4E68-81FA-B568A100BD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DDE16-4419-44A5-83C4-750E50E85031}" type="pres">
      <dgm:prSet presAssocID="{A80EA9B9-D9E2-48A3-84E0-DE43F2540852}" presName="node" presStyleLbl="node1" presStyleIdx="0" presStyleCnt="1" custScaleX="98853" custScaleY="37161" custLinFactNeighborX="243" custLinFactNeighborY="-4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5AB08-2AA4-4022-83C9-A6FAFE4E9BCF}" type="presOf" srcId="{85540B09-0FD1-4E68-81FA-B568A100BDFC}" destId="{AF5EAD8D-E424-479C-AEA9-B8666468CE13}" srcOrd="0" destOrd="0" presId="urn:microsoft.com/office/officeart/2005/8/layout/default#6"/>
    <dgm:cxn modelId="{EEBDCCF5-B0ED-4650-A62D-F8F31F0A27D2}" srcId="{85540B09-0FD1-4E68-81FA-B568A100BDFC}" destId="{A80EA9B9-D9E2-48A3-84E0-DE43F2540852}" srcOrd="0" destOrd="0" parTransId="{9999F93C-8EE2-4852-9074-55D153BDA85A}" sibTransId="{A1970D7E-C824-43D7-8A77-0B11C07301D6}"/>
    <dgm:cxn modelId="{A87748AB-069D-41B7-9A4D-9DDF7B84C378}" type="presOf" srcId="{A80EA9B9-D9E2-48A3-84E0-DE43F2540852}" destId="{093DDE16-4419-44A5-83C4-750E50E85031}" srcOrd="0" destOrd="0" presId="urn:microsoft.com/office/officeart/2005/8/layout/default#6"/>
    <dgm:cxn modelId="{3B6EB7D1-196F-40CB-8015-F357785C1D1A}" type="presParOf" srcId="{AF5EAD8D-E424-479C-AEA9-B8666468CE13}" destId="{093DDE16-4419-44A5-83C4-750E50E85031}" srcOrd="0" destOrd="0" presId="urn:microsoft.com/office/officeart/2005/8/layout/default#6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7FFCAE8D-C173-44E0-99F7-94D90B2B89B1}" type="doc">
      <dgm:prSet loTypeId="urn:microsoft.com/office/officeart/2005/8/layout/default#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C21338-CDA5-43BD-97EF-C75AE79AC29A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</a:rPr>
            <a:t>«Письменная речь»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28 </a:t>
          </a:r>
          <a:r>
            <a:rPr lang="ru-RU" sz="1600" dirty="0" smtClean="0">
              <a:solidFill>
                <a:schemeClr val="tx1"/>
              </a:solidFill>
            </a:rPr>
            <a:t>– изменился вид письменного сообщения на электронное, внесены изменения в критерии оценивания задания. 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28 </a:t>
          </a:r>
          <a:r>
            <a:rPr lang="ru-RU" sz="1600" dirty="0" smtClean="0">
              <a:solidFill>
                <a:schemeClr val="tx1"/>
              </a:solidFill>
            </a:rPr>
            <a:t>– повышены требования к объему ответов </a:t>
          </a:r>
          <a:r>
            <a:rPr lang="ru-RU" sz="1800" dirty="0" smtClean="0">
              <a:solidFill>
                <a:srgbClr val="C00000"/>
              </a:solidFill>
            </a:rPr>
            <a:t>150-190</a:t>
          </a:r>
          <a:r>
            <a:rPr lang="ru-RU" sz="1600" dirty="0" smtClean="0">
              <a:solidFill>
                <a:schemeClr val="tx1"/>
              </a:solidFill>
            </a:rPr>
            <a:t> знаков (130-160 в 2021 г.)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29 </a:t>
          </a:r>
          <a:r>
            <a:rPr lang="ru-RU" sz="1600" dirty="0" smtClean="0">
              <a:solidFill>
                <a:schemeClr val="tx1"/>
              </a:solidFill>
            </a:rPr>
            <a:t>– повышены требования к объему ответов </a:t>
          </a:r>
          <a:r>
            <a:rPr lang="ru-RU" sz="1800" dirty="0" smtClean="0">
              <a:solidFill>
                <a:srgbClr val="C00000"/>
              </a:solidFill>
            </a:rPr>
            <a:t>160-200</a:t>
          </a:r>
          <a:r>
            <a:rPr lang="ru-RU" sz="1600" dirty="0" smtClean="0">
              <a:solidFill>
                <a:schemeClr val="tx1"/>
              </a:solidFill>
            </a:rPr>
            <a:t> знаков (140-180 в 2021 г.)</a:t>
          </a:r>
        </a:p>
      </dgm:t>
    </dgm:pt>
    <dgm:pt modelId="{5151EBF0-3C60-415F-9BD1-F2BFD33824CE}" type="parTrans" cxnId="{DF4CB4B2-AC0E-4482-982D-5663806D11A5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65227F1C-79BE-4295-9988-3B59324F3F6E}" type="sibTrans" cxnId="{DF4CB4B2-AC0E-4482-982D-5663806D11A5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47FB27EA-2603-4886-8175-A6912A22DC25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</a:rPr>
            <a:t>«Говорение» 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предлагается выполнить проект на заданную тему.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Соответствующие изменения внесены в критерии оценивания выполнения задания. 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Время выполнения устной части увеличено </a:t>
          </a:r>
        </a:p>
        <a:p>
          <a:pPr algn="ctr"/>
          <a:r>
            <a:rPr lang="ru-RU" sz="1600" dirty="0" smtClean="0">
              <a:solidFill>
                <a:schemeClr val="tx1"/>
              </a:solidFill>
            </a:rPr>
            <a:t>до </a:t>
          </a:r>
          <a:r>
            <a:rPr lang="ru-RU" sz="1800" dirty="0" smtClean="0">
              <a:solidFill>
                <a:srgbClr val="C00000"/>
              </a:solidFill>
            </a:rPr>
            <a:t>14</a:t>
          </a:r>
          <a:r>
            <a:rPr lang="ru-RU" sz="1600" dirty="0" smtClean="0">
              <a:solidFill>
                <a:schemeClr val="tx1"/>
              </a:solidFill>
            </a:rPr>
            <a:t> минут (12 минут в 2021 г.).</a:t>
          </a:r>
          <a:endParaRPr lang="ru-RU" sz="1600" dirty="0">
            <a:solidFill>
              <a:schemeClr val="tx1"/>
            </a:solidFill>
          </a:endParaRPr>
        </a:p>
      </dgm:t>
    </dgm:pt>
    <dgm:pt modelId="{058D6B52-124E-4101-B5E7-D578D3C001C7}" type="parTrans" cxnId="{ED358113-7241-46D6-81A9-779EC41D03AE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3BC2517B-EF68-4160-91C4-B9333495F921}" type="sibTrans" cxnId="{ED358113-7241-46D6-81A9-779EC41D03AE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E2383BF3-3583-4EFC-B831-1DC37A5586C1}" type="pres">
      <dgm:prSet presAssocID="{7FFCAE8D-C173-44E0-99F7-94D90B2B89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DA3996-4B4F-4164-853A-1E288A99BA33}" type="pres">
      <dgm:prSet presAssocID="{14C21338-CDA5-43BD-97EF-C75AE79AC29A}" presName="node" presStyleLbl="node1" presStyleIdx="0" presStyleCnt="2" custScaleX="159707" custScaleY="205912" custLinFactNeighborX="-91887" custLinFactNeighborY="-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8DFD9-28AF-496A-B41D-A1D8423619B9}" type="pres">
      <dgm:prSet presAssocID="{65227F1C-79BE-4295-9988-3B59324F3F6E}" presName="sibTrans" presStyleCnt="0"/>
      <dgm:spPr/>
    </dgm:pt>
    <dgm:pt modelId="{21339F49-F115-415D-A7A1-DF01AF2E80DC}" type="pres">
      <dgm:prSet presAssocID="{47FB27EA-2603-4886-8175-A6912A22DC25}" presName="node" presStyleLbl="node1" presStyleIdx="1" presStyleCnt="2" custScaleX="159982" custScaleY="206126" custLinFactNeighborX="94229" custLinFactNeighborY="-512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AA4B83-CCF9-4DBA-A1E3-60FA84B57F1E}" type="presOf" srcId="{7FFCAE8D-C173-44E0-99F7-94D90B2B89B1}" destId="{E2383BF3-3583-4EFC-B831-1DC37A5586C1}" srcOrd="0" destOrd="0" presId="urn:microsoft.com/office/officeart/2005/8/layout/default#7"/>
    <dgm:cxn modelId="{8A5861BB-2581-425C-A118-995108F55A2D}" type="presOf" srcId="{14C21338-CDA5-43BD-97EF-C75AE79AC29A}" destId="{68DA3996-4B4F-4164-853A-1E288A99BA33}" srcOrd="0" destOrd="0" presId="urn:microsoft.com/office/officeart/2005/8/layout/default#7"/>
    <dgm:cxn modelId="{EA6DE54D-C7BC-41E1-B672-43CC77A46577}" type="presOf" srcId="{47FB27EA-2603-4886-8175-A6912A22DC25}" destId="{21339F49-F115-415D-A7A1-DF01AF2E80DC}" srcOrd="0" destOrd="0" presId="urn:microsoft.com/office/officeart/2005/8/layout/default#7"/>
    <dgm:cxn modelId="{ED358113-7241-46D6-81A9-779EC41D03AE}" srcId="{7FFCAE8D-C173-44E0-99F7-94D90B2B89B1}" destId="{47FB27EA-2603-4886-8175-A6912A22DC25}" srcOrd="1" destOrd="0" parTransId="{058D6B52-124E-4101-B5E7-D578D3C001C7}" sibTransId="{3BC2517B-EF68-4160-91C4-B9333495F921}"/>
    <dgm:cxn modelId="{DF4CB4B2-AC0E-4482-982D-5663806D11A5}" srcId="{7FFCAE8D-C173-44E0-99F7-94D90B2B89B1}" destId="{14C21338-CDA5-43BD-97EF-C75AE79AC29A}" srcOrd="0" destOrd="0" parTransId="{5151EBF0-3C60-415F-9BD1-F2BFD33824CE}" sibTransId="{65227F1C-79BE-4295-9988-3B59324F3F6E}"/>
    <dgm:cxn modelId="{4FD53EE6-8F4A-4965-820C-FF134BF51CCC}" type="presParOf" srcId="{E2383BF3-3583-4EFC-B831-1DC37A5586C1}" destId="{68DA3996-4B4F-4164-853A-1E288A99BA33}" srcOrd="0" destOrd="0" presId="urn:microsoft.com/office/officeart/2005/8/layout/default#7"/>
    <dgm:cxn modelId="{25952DEB-B77F-453A-A1CB-6E208E050FAF}" type="presParOf" srcId="{E2383BF3-3583-4EFC-B831-1DC37A5586C1}" destId="{7958DFD9-28AF-496A-B41D-A1D8423619B9}" srcOrd="1" destOrd="0" presId="urn:microsoft.com/office/officeart/2005/8/layout/default#7"/>
    <dgm:cxn modelId="{6A2B33FE-D961-418B-89AF-7E2BCEDCCD04}" type="presParOf" srcId="{E2383BF3-3583-4EFC-B831-1DC37A5586C1}" destId="{21339F49-F115-415D-A7A1-DF01AF2E80DC}" srcOrd="2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17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58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12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235</a:t>
          </a:r>
          <a:endParaRPr lang="ru-RU" sz="2000" dirty="0">
            <a:solidFill>
              <a:schemeClr val="tx1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55</a:t>
          </a:r>
          <a:endParaRPr lang="ru-RU" sz="2000" dirty="0">
            <a:solidFill>
              <a:srgbClr val="C00000"/>
            </a:solidFill>
          </a:endParaRPr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20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20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180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21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21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180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5540B09-0FD1-4E68-81FA-B568A100BDFC}" type="doc">
      <dgm:prSet loTypeId="urn:microsoft.com/office/officeart/2005/8/layout/default#8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0EA9B9-D9E2-48A3-84E0-DE43F2540852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chemeClr val="tx1"/>
              </a:solidFill>
            </a:rPr>
            <a:t>Обогащен литературный материал: </a:t>
          </a:r>
          <a:br>
            <a:rPr lang="ru-RU" sz="1600" dirty="0" smtClean="0">
              <a:solidFill>
                <a:schemeClr val="tx1"/>
              </a:solidFill>
            </a:rPr>
          </a:br>
          <a:r>
            <a:rPr lang="ru-RU" sz="1600" dirty="0" smtClean="0">
              <a:solidFill>
                <a:schemeClr val="tx1"/>
              </a:solidFill>
            </a:rPr>
            <a:t>шире представлена поэзия второй половины ХIХ – ХХ в.,</a:t>
          </a:r>
          <a:br>
            <a:rPr lang="ru-RU" sz="1600" dirty="0" smtClean="0">
              <a:solidFill>
                <a:schemeClr val="tx1"/>
              </a:solidFill>
            </a:rPr>
          </a:br>
          <a:r>
            <a:rPr lang="ru-RU" sz="1600" dirty="0" smtClean="0">
              <a:solidFill>
                <a:schemeClr val="tx1"/>
              </a:solidFill>
            </a:rPr>
            <a:t>отечественная литература ХХI в.; </a:t>
          </a:r>
          <a:br>
            <a:rPr lang="ru-RU" sz="1600" dirty="0" smtClean="0">
              <a:solidFill>
                <a:schemeClr val="tx1"/>
              </a:solidFill>
            </a:rPr>
          </a:br>
          <a:r>
            <a:rPr lang="ru-RU" sz="1600" dirty="0" smtClean="0">
              <a:solidFill>
                <a:schemeClr val="tx1"/>
              </a:solidFill>
            </a:rPr>
            <a:t>включена зарубежная литература:</a:t>
          </a:r>
          <a:endParaRPr lang="ru-RU" sz="1600" dirty="0">
            <a:solidFill>
              <a:schemeClr val="tx1"/>
            </a:solidFill>
          </a:endParaRPr>
        </a:p>
      </dgm:t>
    </dgm:pt>
    <dgm:pt modelId="{9999F93C-8EE2-4852-9074-55D153BDA85A}" type="par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1970D7E-C824-43D7-8A77-0B11C07301D6}" type="sib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F5EAD8D-E424-479C-AEA9-B8666468CE13}" type="pres">
      <dgm:prSet presAssocID="{85540B09-0FD1-4E68-81FA-B568A100BD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DDE16-4419-44A5-83C4-750E50E85031}" type="pres">
      <dgm:prSet presAssocID="{A80EA9B9-D9E2-48A3-84E0-DE43F2540852}" presName="node" presStyleLbl="node1" presStyleIdx="0" presStyleCnt="1" custScaleX="145808" custScaleY="58315" custLinFactNeighborX="-1886" custLinFactNeighborY="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5AB08-2AA4-4022-83C9-A6FAFE4E9BCF}" type="presOf" srcId="{85540B09-0FD1-4E68-81FA-B568A100BDFC}" destId="{AF5EAD8D-E424-479C-AEA9-B8666468CE13}" srcOrd="0" destOrd="0" presId="urn:microsoft.com/office/officeart/2005/8/layout/default#8"/>
    <dgm:cxn modelId="{EEBDCCF5-B0ED-4650-A62D-F8F31F0A27D2}" srcId="{85540B09-0FD1-4E68-81FA-B568A100BDFC}" destId="{A80EA9B9-D9E2-48A3-84E0-DE43F2540852}" srcOrd="0" destOrd="0" parTransId="{9999F93C-8EE2-4852-9074-55D153BDA85A}" sibTransId="{A1970D7E-C824-43D7-8A77-0B11C07301D6}"/>
    <dgm:cxn modelId="{A87748AB-069D-41B7-9A4D-9DDF7B84C378}" type="presOf" srcId="{A80EA9B9-D9E2-48A3-84E0-DE43F2540852}" destId="{093DDE16-4419-44A5-83C4-750E50E85031}" srcOrd="0" destOrd="0" presId="urn:microsoft.com/office/officeart/2005/8/layout/default#8"/>
    <dgm:cxn modelId="{3B6EB7D1-196F-40CB-8015-F357785C1D1A}" type="presParOf" srcId="{AF5EAD8D-E424-479C-AEA9-B8666468CE13}" destId="{093DDE16-4419-44A5-83C4-750E50E85031}" srcOrd="0" destOrd="0" presId="urn:microsoft.com/office/officeart/2005/8/layout/default#8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30CC2D1F-8BA1-4A85-8711-A1A793BD9B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849454-9779-4141-AB41-5341229046F3}">
      <dgm:prSet phldrT="[Текст]" custT="1"/>
      <dgm:spPr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800" dirty="0" smtClean="0"/>
            <a:t>Введены критерии оценивания грамотности</a:t>
          </a:r>
          <a:endParaRPr lang="ru-RU" sz="1800" dirty="0"/>
        </a:p>
      </dgm:t>
    </dgm:pt>
    <dgm:pt modelId="{D1207DA3-BC3F-4BB7-AA46-7297BE153918}" type="parTrans" cxnId="{5F3CB46D-81FA-4BAE-8AF1-BF471EAB4AC0}">
      <dgm:prSet/>
      <dgm:spPr/>
      <dgm:t>
        <a:bodyPr/>
        <a:lstStyle/>
        <a:p>
          <a:endParaRPr lang="ru-RU"/>
        </a:p>
      </dgm:t>
    </dgm:pt>
    <dgm:pt modelId="{3CF9FFD7-233C-420E-927B-13C52AABB85C}" type="sibTrans" cxnId="{5F3CB46D-81FA-4BAE-8AF1-BF471EAB4AC0}">
      <dgm:prSet/>
      <dgm:spPr/>
      <dgm:t>
        <a:bodyPr/>
        <a:lstStyle/>
        <a:p>
          <a:endParaRPr lang="ru-RU"/>
        </a:p>
      </dgm:t>
    </dgm:pt>
    <dgm:pt modelId="{D26790AE-3238-403B-A896-F16E1843E0F4}" type="pres">
      <dgm:prSet presAssocID="{30CC2D1F-8BA1-4A85-8711-A1A793BD9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47D8CB-31DE-4720-81AC-A74472B3C3FA}" type="pres">
      <dgm:prSet presAssocID="{59849454-9779-4141-AB41-5341229046F3}" presName="parentText" presStyleLbl="node1" presStyleIdx="0" presStyleCnt="1" custLinFactNeighborY="23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19F83-2496-4131-BC2E-E940AB5772CA}" type="presOf" srcId="{59849454-9779-4141-AB41-5341229046F3}" destId="{3B47D8CB-31DE-4720-81AC-A74472B3C3FA}" srcOrd="0" destOrd="0" presId="urn:microsoft.com/office/officeart/2005/8/layout/vList2"/>
    <dgm:cxn modelId="{5F3CB46D-81FA-4BAE-8AF1-BF471EAB4AC0}" srcId="{30CC2D1F-8BA1-4A85-8711-A1A793BD9BF9}" destId="{59849454-9779-4141-AB41-5341229046F3}" srcOrd="0" destOrd="0" parTransId="{D1207DA3-BC3F-4BB7-AA46-7297BE153918}" sibTransId="{3CF9FFD7-233C-420E-927B-13C52AABB85C}"/>
    <dgm:cxn modelId="{CABC7935-21D7-49BB-93AB-CF307F4EC626}" type="presOf" srcId="{30CC2D1F-8BA1-4A85-8711-A1A793BD9BF9}" destId="{D26790AE-3238-403B-A896-F16E1843E0F4}" srcOrd="0" destOrd="0" presId="urn:microsoft.com/office/officeart/2005/8/layout/vList2"/>
    <dgm:cxn modelId="{26C96FA6-1CD8-4905-9DFE-336E7F06FC31}" type="presParOf" srcId="{D26790AE-3238-403B-A896-F16E1843E0F4}" destId="{3B47D8CB-31DE-4720-81AC-A74472B3C3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в заданиях </a:t>
          </a:r>
          <a:r>
            <a:rPr lang="ru-RU" sz="1800" dirty="0" smtClean="0">
              <a:solidFill>
                <a:srgbClr val="C00000"/>
              </a:solidFill>
            </a:rPr>
            <a:t>7–11</a:t>
          </a:r>
          <a:r>
            <a:rPr lang="ru-RU" sz="1600" dirty="0" smtClean="0"/>
            <a:t> произведения зарубежной лирики могут привлекаться в качестве опорного текста для формулирования заданий разных видов с кратким и развёрнутым ответами; в ряде случаев при выполнении </a:t>
          </a:r>
          <a:r>
            <a:rPr lang="ru-RU" sz="1600" dirty="0" smtClean="0">
              <a:solidFill>
                <a:srgbClr val="C00000"/>
              </a:solidFill>
            </a:rPr>
            <a:t>заданий </a:t>
          </a:r>
          <a:r>
            <a:rPr lang="ru-RU" sz="1800" dirty="0" smtClean="0">
              <a:solidFill>
                <a:srgbClr val="C00000"/>
              </a:solidFill>
            </a:rPr>
            <a:t>6</a:t>
          </a:r>
          <a:r>
            <a:rPr lang="ru-RU" sz="1800" dirty="0" smtClean="0"/>
            <a:t> </a:t>
          </a:r>
          <a:r>
            <a:rPr lang="ru-RU" sz="1800" dirty="0" smtClean="0">
              <a:solidFill>
                <a:srgbClr val="C00000"/>
              </a:solidFill>
            </a:rPr>
            <a:t>и 11 </a:t>
          </a:r>
          <a:r>
            <a:rPr lang="ru-RU" sz="1600" dirty="0" smtClean="0"/>
            <a:t>допускается выбор примера для контекстного сопоставления не только из отечественной, но и из зарубежной литературы;</a:t>
          </a:r>
        </a:p>
        <a:p>
          <a:pPr algn="l"/>
          <a:r>
            <a:rPr lang="ru-RU" sz="1600" dirty="0" smtClean="0"/>
            <a:t>в некоторых формулировках тем сочинений части 2 предусмотрена возможность обращения к произведению отечественной или зарубежной литературы (по выбору участника).</a:t>
          </a: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/>
            <a:t>Количество заданий базового уровня сложности (с кратким ответом) сокращено с </a:t>
          </a:r>
          <a:r>
            <a:rPr lang="ru-RU" sz="1800" dirty="0" smtClean="0">
              <a:solidFill>
                <a:srgbClr val="C00000"/>
              </a:solidFill>
            </a:rPr>
            <a:t>12</a:t>
          </a:r>
          <a:r>
            <a:rPr lang="ru-RU" sz="1600" dirty="0" smtClean="0"/>
            <a:t> до </a:t>
          </a:r>
          <a:r>
            <a:rPr lang="ru-RU" sz="1800" dirty="0" smtClean="0">
              <a:solidFill>
                <a:srgbClr val="C00000"/>
              </a:solidFill>
            </a:rPr>
            <a:t>7</a:t>
          </a:r>
          <a:r>
            <a:rPr lang="ru-RU" sz="1600" dirty="0" smtClean="0"/>
            <a:t>. </a:t>
          </a:r>
        </a:p>
        <a:p>
          <a:pPr algn="l"/>
          <a:r>
            <a:rPr lang="ru-RU" sz="1600" dirty="0" smtClean="0"/>
            <a:t>Увеличено количество заданий на выбор в части 1 (5.1/5.2, 10.1/10.2) и в части 2 - добавлена пятая тема сочинения с опорой на «диалог искусств». </a:t>
          </a:r>
        </a:p>
        <a:p>
          <a:pPr algn="l"/>
          <a:r>
            <a:rPr lang="ru-RU" sz="1600" dirty="0" smtClean="0"/>
            <a:t>Изменены требования к выполнению </a:t>
          </a:r>
          <a:r>
            <a:rPr lang="ru-RU" sz="1600" dirty="0" smtClean="0">
              <a:solidFill>
                <a:srgbClr val="C00000"/>
              </a:solidFill>
            </a:rPr>
            <a:t>заданий </a:t>
          </a:r>
          <a:r>
            <a:rPr lang="ru-RU" sz="1800" dirty="0" smtClean="0">
              <a:solidFill>
                <a:srgbClr val="C00000"/>
              </a:solidFill>
            </a:rPr>
            <a:t>6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(ранее – 9) и </a:t>
          </a:r>
          <a:r>
            <a:rPr lang="ru-RU" sz="1800" dirty="0" smtClean="0">
              <a:solidFill>
                <a:srgbClr val="C00000"/>
              </a:solidFill>
            </a:rPr>
            <a:t>11</a:t>
          </a:r>
          <a:r>
            <a:rPr lang="ru-RU" sz="1600" dirty="0" smtClean="0"/>
            <a:t> (ранее – 16): требуется подобрать не 2, а 1 произведение для сопоставления с предложенным текстом; уточнены критерии оценивания данных заданий.</a:t>
          </a:r>
        </a:p>
        <a:p>
          <a:pPr algn="l"/>
          <a:r>
            <a:rPr lang="ru-RU" sz="1600" dirty="0" smtClean="0"/>
            <a:t>Повышены требования к объёму сочинения (объем сочинения увеличен на </a:t>
          </a:r>
          <a:r>
            <a:rPr lang="ru-RU" sz="1800" dirty="0" smtClean="0">
              <a:solidFill>
                <a:srgbClr val="C00000"/>
              </a:solidFill>
            </a:rPr>
            <a:t>50</a:t>
          </a:r>
          <a:r>
            <a:rPr lang="ru-RU" sz="1600" dirty="0" smtClean="0"/>
            <a:t> слов, рекомендуемый объем в 2022 г. – 250 слов).</a:t>
          </a:r>
        </a:p>
        <a:p>
          <a:pPr algn="l"/>
          <a:r>
            <a:rPr lang="ru-RU" sz="1600" dirty="0" smtClean="0"/>
            <a:t>Увеличен с </a:t>
          </a:r>
          <a:r>
            <a:rPr lang="ru-RU" sz="1800" dirty="0" smtClean="0">
              <a:solidFill>
                <a:srgbClr val="C00000"/>
              </a:solidFill>
            </a:rPr>
            <a:t>2</a:t>
          </a:r>
          <a:r>
            <a:rPr lang="ru-RU" sz="1600" dirty="0" smtClean="0"/>
            <a:t> до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/>
            <a:t> баллов максимальный балл оценивания сочинения (12.1–12.5) по критерию 3 «Опора на теоретико-литературные понятия».</a:t>
          </a: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FCAE8D-C173-44E0-99F7-94D90B2B89B1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C21338-CDA5-43BD-97EF-C75AE79AC29A}">
      <dgm:prSet phldrT="[Текст]" custT="1"/>
      <dgm:spPr>
        <a:noFill/>
        <a:ln>
          <a:noFill/>
        </a:ln>
      </dgm:spPr>
      <dgm:t>
        <a:bodyPr/>
        <a:lstStyle/>
        <a:p>
          <a:pPr algn="ctr"/>
          <a:endParaRPr lang="ru-RU" sz="2000" b="1" dirty="0" smtClean="0">
            <a:solidFill>
              <a:srgbClr val="C00000"/>
            </a:solidFill>
          </a:endParaRPr>
        </a:p>
        <a:p>
          <a:pPr algn="ctr"/>
          <a:r>
            <a:rPr lang="ru-RU" sz="2000" b="1" dirty="0" smtClean="0">
              <a:solidFill>
                <a:srgbClr val="C00000"/>
              </a:solidFill>
            </a:rPr>
            <a:t>Изменено:</a:t>
          </a:r>
        </a:p>
        <a:p>
          <a:pPr algn="l"/>
          <a:r>
            <a:rPr lang="ru-RU" sz="1800" b="0" dirty="0" smtClean="0">
              <a:solidFill>
                <a:schemeClr val="tx1"/>
              </a:solidFill>
            </a:rPr>
            <a:t>удалено </a:t>
          </a:r>
          <a:r>
            <a:rPr lang="ru-RU" sz="1800" b="0" dirty="0" smtClean="0">
              <a:solidFill>
                <a:srgbClr val="C00000"/>
              </a:solidFill>
            </a:rPr>
            <a:t>задание </a:t>
          </a:r>
          <a:r>
            <a:rPr lang="ru-RU" sz="2000" b="0" dirty="0" smtClean="0">
              <a:solidFill>
                <a:srgbClr val="C00000"/>
              </a:solidFill>
            </a:rPr>
            <a:t>2</a:t>
          </a:r>
          <a:r>
            <a:rPr lang="ru-RU" sz="1800" b="0" dirty="0" smtClean="0">
              <a:solidFill>
                <a:schemeClr val="tx1"/>
              </a:solidFill>
            </a:rPr>
            <a:t>, проверяющее умение выполнять вычисления и преобразования (данное требование внесено в позицию </a:t>
          </a:r>
          <a:r>
            <a:rPr lang="ru-RU" sz="1800" b="0" dirty="0" smtClean="0">
              <a:solidFill>
                <a:srgbClr val="C00000"/>
              </a:solidFill>
            </a:rPr>
            <a:t>задачи </a:t>
          </a:r>
          <a:r>
            <a:rPr lang="ru-RU" sz="2000" b="0" dirty="0" smtClean="0">
              <a:solidFill>
                <a:srgbClr val="C00000"/>
              </a:solidFill>
            </a:rPr>
            <a:t>7</a:t>
          </a:r>
          <a:r>
            <a:rPr lang="ru-RU" sz="1800" b="0" dirty="0" smtClean="0">
              <a:solidFill>
                <a:schemeClr val="tx1"/>
              </a:solidFill>
            </a:rPr>
            <a:t> в новой нумерации).</a:t>
          </a:r>
        </a:p>
        <a:p>
          <a:pPr algn="l"/>
          <a:endParaRPr lang="ru-RU" sz="1400" dirty="0">
            <a:solidFill>
              <a:schemeClr val="tx1"/>
            </a:solidFill>
          </a:endParaRPr>
        </a:p>
      </dgm:t>
    </dgm:pt>
    <dgm:pt modelId="{5151EBF0-3C60-415F-9BD1-F2BFD33824CE}" type="parTrans" cxnId="{DF4CB4B2-AC0E-4482-982D-5663806D11A5}">
      <dgm:prSet/>
      <dgm:spPr/>
      <dgm:t>
        <a:bodyPr/>
        <a:lstStyle/>
        <a:p>
          <a:endParaRPr lang="ru-RU"/>
        </a:p>
      </dgm:t>
    </dgm:pt>
    <dgm:pt modelId="{65227F1C-79BE-4295-9988-3B59324F3F6E}" type="sibTrans" cxnId="{DF4CB4B2-AC0E-4482-982D-5663806D11A5}">
      <dgm:prSet/>
      <dgm:spPr/>
      <dgm:t>
        <a:bodyPr/>
        <a:lstStyle/>
        <a:p>
          <a:endParaRPr lang="ru-RU"/>
        </a:p>
      </dgm:t>
    </dgm:pt>
    <dgm:pt modelId="{35A54E0A-EB96-4CD1-A0BE-0C7D755EA6FA}">
      <dgm:prSet phldrT="[Текст]" custT="1"/>
      <dgm:spPr>
        <a:noFill/>
        <a:ln>
          <a:noFill/>
        </a:ln>
      </dgm:spPr>
      <dgm:t>
        <a:bodyPr/>
        <a:lstStyle/>
        <a:p>
          <a:pPr algn="ctr"/>
          <a:r>
            <a:rPr lang="ru-RU" sz="2000" b="1" dirty="0" smtClean="0">
              <a:solidFill>
                <a:srgbClr val="C00000"/>
              </a:solidFill>
            </a:rPr>
            <a:t>Добавлены:</a:t>
          </a:r>
        </a:p>
        <a:p>
          <a:pPr algn="l"/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5</a:t>
          </a:r>
          <a:r>
            <a:rPr lang="ru-RU" sz="1800" dirty="0" smtClean="0">
              <a:solidFill>
                <a:schemeClr val="tx1"/>
              </a:solidFill>
            </a:rPr>
            <a:t>, проверяющее умение выполнять действия с геометрическими фигурами, и </a:t>
          </a:r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20</a:t>
          </a:r>
          <a:r>
            <a:rPr lang="ru-RU" sz="1800" dirty="0" smtClean="0">
              <a:solidFill>
                <a:schemeClr val="tx1"/>
              </a:solidFill>
            </a:rPr>
            <a:t>, проверяющее умение строить и исследовать простейшие математические модели.</a:t>
          </a:r>
          <a:endParaRPr lang="ru-RU" sz="1800" dirty="0">
            <a:solidFill>
              <a:schemeClr val="tx1"/>
            </a:solidFill>
          </a:endParaRPr>
        </a:p>
      </dgm:t>
    </dgm:pt>
    <dgm:pt modelId="{2CD0E9A8-10E3-4BC9-A033-F8B83564636B}" type="parTrans" cxnId="{01A60978-AB77-4EF6-B715-96A718AA3EF8}">
      <dgm:prSet/>
      <dgm:spPr/>
      <dgm:t>
        <a:bodyPr/>
        <a:lstStyle/>
        <a:p>
          <a:endParaRPr lang="ru-RU"/>
        </a:p>
      </dgm:t>
    </dgm:pt>
    <dgm:pt modelId="{D36E624C-6E1D-4590-9BAF-E0247C8F563B}" type="sibTrans" cxnId="{01A60978-AB77-4EF6-B715-96A718AA3EF8}">
      <dgm:prSet/>
      <dgm:spPr/>
      <dgm:t>
        <a:bodyPr/>
        <a:lstStyle/>
        <a:p>
          <a:endParaRPr lang="ru-RU"/>
        </a:p>
      </dgm:t>
    </dgm:pt>
    <dgm:pt modelId="{47FB27EA-2603-4886-8175-A6912A22DC25}">
      <dgm:prSet custT="1"/>
      <dgm:spPr>
        <a:noFill/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chemeClr val="tx1"/>
              </a:solidFill>
            </a:rPr>
            <a:t>Количество заданий увеличилось с </a:t>
          </a:r>
          <a:r>
            <a:rPr lang="ru-RU" sz="2000" dirty="0" smtClean="0">
              <a:solidFill>
                <a:srgbClr val="C00000"/>
              </a:solidFill>
            </a:rPr>
            <a:t>20</a:t>
          </a:r>
          <a:r>
            <a:rPr lang="ru-RU" sz="1800" dirty="0" smtClean="0">
              <a:solidFill>
                <a:schemeClr val="tx1"/>
              </a:solidFill>
            </a:rPr>
            <a:t> до </a:t>
          </a:r>
          <a:r>
            <a:rPr lang="ru-RU" sz="2000" dirty="0" smtClean="0">
              <a:solidFill>
                <a:srgbClr val="C00000"/>
              </a:solidFill>
            </a:rPr>
            <a:t>21</a:t>
          </a:r>
          <a:r>
            <a:rPr lang="ru-RU" sz="1800" dirty="0" smtClean="0">
              <a:solidFill>
                <a:schemeClr val="tx1"/>
              </a:solidFill>
            </a:rPr>
            <a:t>, максимальный балл за выполнение всей работы стал равным </a:t>
          </a:r>
          <a:r>
            <a:rPr lang="ru-RU" sz="2000" dirty="0" smtClean="0">
              <a:solidFill>
                <a:srgbClr val="C00000"/>
              </a:solidFill>
            </a:rPr>
            <a:t>21</a:t>
          </a:r>
          <a:r>
            <a:rPr lang="ru-RU" sz="1800" dirty="0" smtClean="0">
              <a:solidFill>
                <a:schemeClr val="tx1"/>
              </a:solidFill>
            </a:rPr>
            <a:t>.</a:t>
          </a:r>
          <a:endParaRPr lang="ru-RU" sz="1800" dirty="0">
            <a:solidFill>
              <a:schemeClr val="tx1"/>
            </a:solidFill>
          </a:endParaRPr>
        </a:p>
      </dgm:t>
    </dgm:pt>
    <dgm:pt modelId="{058D6B52-124E-4101-B5E7-D578D3C001C7}" type="parTrans" cxnId="{ED358113-7241-46D6-81A9-779EC41D03AE}">
      <dgm:prSet/>
      <dgm:spPr/>
      <dgm:t>
        <a:bodyPr/>
        <a:lstStyle/>
        <a:p>
          <a:endParaRPr lang="ru-RU"/>
        </a:p>
      </dgm:t>
    </dgm:pt>
    <dgm:pt modelId="{3BC2517B-EF68-4160-91C4-B9333495F921}" type="sibTrans" cxnId="{ED358113-7241-46D6-81A9-779EC41D03AE}">
      <dgm:prSet/>
      <dgm:spPr/>
      <dgm:t>
        <a:bodyPr/>
        <a:lstStyle/>
        <a:p>
          <a:endParaRPr lang="ru-RU"/>
        </a:p>
      </dgm:t>
    </dgm:pt>
    <dgm:pt modelId="{E2383BF3-3583-4EFC-B831-1DC37A5586C1}" type="pres">
      <dgm:prSet presAssocID="{7FFCAE8D-C173-44E0-99F7-94D90B2B89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DA3996-4B4F-4164-853A-1E288A99BA33}" type="pres">
      <dgm:prSet presAssocID="{14C21338-CDA5-43BD-97EF-C75AE79AC29A}" presName="node" presStyleLbl="node1" presStyleIdx="0" presStyleCnt="3" custScaleX="63571" custScaleY="84193" custLinFactNeighborX="3439" custLinFactNeighborY="-1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8DFD9-28AF-496A-B41D-A1D8423619B9}" type="pres">
      <dgm:prSet presAssocID="{65227F1C-79BE-4295-9988-3B59324F3F6E}" presName="sibTrans" presStyleCnt="0"/>
      <dgm:spPr/>
    </dgm:pt>
    <dgm:pt modelId="{37AD7438-3AB8-4DFE-8DF5-800AF32C57DE}" type="pres">
      <dgm:prSet presAssocID="{35A54E0A-EB96-4CD1-A0BE-0C7D755EA6FA}" presName="node" presStyleLbl="node1" presStyleIdx="1" presStyleCnt="3" custScaleX="74503" custScaleY="82305" custLinFactNeighborX="-1459" custLinFactNeighborY="4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63E54-7161-44D6-9A8E-866A669C8EF7}" type="pres">
      <dgm:prSet presAssocID="{D36E624C-6E1D-4590-9BAF-E0247C8F563B}" presName="sibTrans" presStyleCnt="0"/>
      <dgm:spPr/>
    </dgm:pt>
    <dgm:pt modelId="{21339F49-F115-415D-A7A1-DF01AF2E80DC}" type="pres">
      <dgm:prSet presAssocID="{47FB27EA-2603-4886-8175-A6912A22DC25}" presName="node" presStyleLbl="node1" presStyleIdx="2" presStyleCnt="3" custScaleX="67559" custScaleY="77455" custLinFactNeighborX="-4033" custLinFactNeighborY="-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AA4B83-CCF9-4DBA-A1E3-60FA84B57F1E}" type="presOf" srcId="{7FFCAE8D-C173-44E0-99F7-94D90B2B89B1}" destId="{E2383BF3-3583-4EFC-B831-1DC37A5586C1}" srcOrd="0" destOrd="0" presId="urn:microsoft.com/office/officeart/2005/8/layout/default#2"/>
    <dgm:cxn modelId="{8A5861BB-2581-425C-A118-995108F55A2D}" type="presOf" srcId="{14C21338-CDA5-43BD-97EF-C75AE79AC29A}" destId="{68DA3996-4B4F-4164-853A-1E288A99BA33}" srcOrd="0" destOrd="0" presId="urn:microsoft.com/office/officeart/2005/8/layout/default#2"/>
    <dgm:cxn modelId="{01A60978-AB77-4EF6-B715-96A718AA3EF8}" srcId="{7FFCAE8D-C173-44E0-99F7-94D90B2B89B1}" destId="{35A54E0A-EB96-4CD1-A0BE-0C7D755EA6FA}" srcOrd="1" destOrd="0" parTransId="{2CD0E9A8-10E3-4BC9-A033-F8B83564636B}" sibTransId="{D36E624C-6E1D-4590-9BAF-E0247C8F563B}"/>
    <dgm:cxn modelId="{EA6DE54D-C7BC-41E1-B672-43CC77A46577}" type="presOf" srcId="{47FB27EA-2603-4886-8175-A6912A22DC25}" destId="{21339F49-F115-415D-A7A1-DF01AF2E80DC}" srcOrd="0" destOrd="0" presId="urn:microsoft.com/office/officeart/2005/8/layout/default#2"/>
    <dgm:cxn modelId="{D55CB263-3F45-45BF-BBCF-87B2622F22DB}" type="presOf" srcId="{35A54E0A-EB96-4CD1-A0BE-0C7D755EA6FA}" destId="{37AD7438-3AB8-4DFE-8DF5-800AF32C57DE}" srcOrd="0" destOrd="0" presId="urn:microsoft.com/office/officeart/2005/8/layout/default#2"/>
    <dgm:cxn modelId="{ED358113-7241-46D6-81A9-779EC41D03AE}" srcId="{7FFCAE8D-C173-44E0-99F7-94D90B2B89B1}" destId="{47FB27EA-2603-4886-8175-A6912A22DC25}" srcOrd="2" destOrd="0" parTransId="{058D6B52-124E-4101-B5E7-D578D3C001C7}" sibTransId="{3BC2517B-EF68-4160-91C4-B9333495F921}"/>
    <dgm:cxn modelId="{DF4CB4B2-AC0E-4482-982D-5663806D11A5}" srcId="{7FFCAE8D-C173-44E0-99F7-94D90B2B89B1}" destId="{14C21338-CDA5-43BD-97EF-C75AE79AC29A}" srcOrd="0" destOrd="0" parTransId="{5151EBF0-3C60-415F-9BD1-F2BFD33824CE}" sibTransId="{65227F1C-79BE-4295-9988-3B59324F3F6E}"/>
    <dgm:cxn modelId="{4FD53EE6-8F4A-4965-820C-FF134BF51CCC}" type="presParOf" srcId="{E2383BF3-3583-4EFC-B831-1DC37A5586C1}" destId="{68DA3996-4B4F-4164-853A-1E288A99BA33}" srcOrd="0" destOrd="0" presId="urn:microsoft.com/office/officeart/2005/8/layout/default#2"/>
    <dgm:cxn modelId="{25952DEB-B77F-453A-A1CB-6E208E050FAF}" type="presParOf" srcId="{E2383BF3-3583-4EFC-B831-1DC37A5586C1}" destId="{7958DFD9-28AF-496A-B41D-A1D8423619B9}" srcOrd="1" destOrd="0" presId="urn:microsoft.com/office/officeart/2005/8/layout/default#2"/>
    <dgm:cxn modelId="{C67386EF-E744-4115-A32B-53E092EABB66}" type="presParOf" srcId="{E2383BF3-3583-4EFC-B831-1DC37A5586C1}" destId="{37AD7438-3AB8-4DFE-8DF5-800AF32C57DE}" srcOrd="2" destOrd="0" presId="urn:microsoft.com/office/officeart/2005/8/layout/default#2"/>
    <dgm:cxn modelId="{2F2449B5-7C73-4D76-A408-D066FEF13FD6}" type="presParOf" srcId="{E2383BF3-3583-4EFC-B831-1DC37A5586C1}" destId="{EB963E54-7161-44D6-9A8E-866A669C8EF7}" srcOrd="3" destOrd="0" presId="urn:microsoft.com/office/officeart/2005/8/layout/default#2"/>
    <dgm:cxn modelId="{6A2B33FE-D961-418B-89AF-7E2BCEDCCD04}" type="presParOf" srcId="{E2383BF3-3583-4EFC-B831-1DC37A5586C1}" destId="{21339F49-F115-415D-A7A1-DF01AF2E80DC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19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32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18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31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21C29B-BAD4-4353-ABF0-B182467296B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538C42-458B-4441-AB6C-909B479D697B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Удалены:</a:t>
          </a:r>
          <a:endParaRPr lang="ru-RU" dirty="0">
            <a:solidFill>
              <a:srgbClr val="C00000"/>
            </a:solidFill>
          </a:endParaRPr>
        </a:p>
      </dgm:t>
    </dgm:pt>
    <dgm:pt modelId="{7A8D78E3-E628-4099-A316-A22420103EE9}" type="parTrans" cxnId="{F12DF062-016C-4B55-B018-97EF777CC706}">
      <dgm:prSet/>
      <dgm:spPr/>
      <dgm:t>
        <a:bodyPr/>
        <a:lstStyle/>
        <a:p>
          <a:endParaRPr lang="ru-RU"/>
        </a:p>
      </dgm:t>
    </dgm:pt>
    <dgm:pt modelId="{72913C94-F3C4-4C10-9DD7-943AE618E4EA}" type="sibTrans" cxnId="{F12DF062-016C-4B55-B018-97EF777CC706}">
      <dgm:prSet/>
      <dgm:spPr/>
      <dgm:t>
        <a:bodyPr/>
        <a:lstStyle/>
        <a:p>
          <a:endParaRPr lang="ru-RU"/>
        </a:p>
      </dgm:t>
    </dgm:pt>
    <dgm:pt modelId="{A362C8DE-E724-4065-9223-0E8DE30F2598}">
      <dgm:prSet phldrT="[Текст]" custT="1"/>
      <dgm:spPr/>
      <dgm:t>
        <a:bodyPr/>
        <a:lstStyle/>
        <a:p>
          <a:r>
            <a:rPr lang="ru-RU" sz="1400" dirty="0" smtClean="0">
              <a:solidFill>
                <a:srgbClr val="C00000"/>
              </a:solidFill>
            </a:rPr>
            <a:t>задания </a:t>
          </a:r>
          <a:r>
            <a:rPr lang="ru-RU" sz="1600" dirty="0" smtClean="0">
              <a:solidFill>
                <a:srgbClr val="C00000"/>
              </a:solidFill>
            </a:rPr>
            <a:t>1</a:t>
          </a:r>
          <a:r>
            <a:rPr lang="ru-RU" sz="1400" dirty="0" smtClean="0">
              <a:solidFill>
                <a:srgbClr val="C00000"/>
              </a:solidFill>
            </a:rPr>
            <a:t> и </a:t>
          </a:r>
          <a:r>
            <a:rPr lang="ru-RU" sz="1600" dirty="0" smtClean="0">
              <a:solidFill>
                <a:srgbClr val="C00000"/>
              </a:solidFill>
            </a:rPr>
            <a:t>2</a:t>
          </a:r>
          <a:r>
            <a:rPr lang="ru-RU" sz="1400" dirty="0" smtClean="0"/>
            <a:t>, проверяющие умение использовать приобретённые знания и умения в практической и повседневной жизни, </a:t>
          </a:r>
          <a:r>
            <a:rPr lang="ru-RU" sz="1400" dirty="0" smtClean="0">
              <a:solidFill>
                <a:srgbClr val="C00000"/>
              </a:solidFill>
            </a:rPr>
            <a:t>задание </a:t>
          </a:r>
          <a:r>
            <a:rPr lang="ru-RU" sz="1600" dirty="0" smtClean="0">
              <a:solidFill>
                <a:srgbClr val="C00000"/>
              </a:solidFill>
            </a:rPr>
            <a:t>3</a:t>
          </a:r>
          <a:r>
            <a:rPr lang="ru-RU" sz="1400" dirty="0" smtClean="0"/>
            <a:t>, проверяющее умение выполнять действия с геометрическими фигурами, координатами и векторами.</a:t>
          </a:r>
          <a:endParaRPr lang="ru-RU" sz="1600" dirty="0"/>
        </a:p>
      </dgm:t>
    </dgm:pt>
    <dgm:pt modelId="{13674CF2-B71E-420F-B38E-D3072BD3307B}" type="parTrans" cxnId="{CAF024FD-90EB-45C9-9358-0B1A2EBDD8D3}">
      <dgm:prSet/>
      <dgm:spPr/>
      <dgm:t>
        <a:bodyPr/>
        <a:lstStyle/>
        <a:p>
          <a:endParaRPr lang="ru-RU"/>
        </a:p>
      </dgm:t>
    </dgm:pt>
    <dgm:pt modelId="{93DAA1D1-9A0F-429C-BB82-B4D6263DA453}" type="sibTrans" cxnId="{CAF024FD-90EB-45C9-9358-0B1A2EBDD8D3}">
      <dgm:prSet/>
      <dgm:spPr/>
      <dgm:t>
        <a:bodyPr/>
        <a:lstStyle/>
        <a:p>
          <a:endParaRPr lang="ru-RU"/>
        </a:p>
      </dgm:t>
    </dgm:pt>
    <dgm:pt modelId="{ADC7D9AB-1AE5-4FF9-BBED-75E844317EDA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Добавлены:</a:t>
          </a:r>
          <a:endParaRPr lang="ru-RU" b="1" dirty="0">
            <a:solidFill>
              <a:srgbClr val="C00000"/>
            </a:solidFill>
          </a:endParaRPr>
        </a:p>
      </dgm:t>
    </dgm:pt>
    <dgm:pt modelId="{850B3E9B-C3C7-4B7D-99AE-65B5FE27FCB6}" type="parTrans" cxnId="{6E5FF55D-B7F6-4660-BD45-30A1ED5726B5}">
      <dgm:prSet/>
      <dgm:spPr/>
      <dgm:t>
        <a:bodyPr/>
        <a:lstStyle/>
        <a:p>
          <a:endParaRPr lang="ru-RU"/>
        </a:p>
      </dgm:t>
    </dgm:pt>
    <dgm:pt modelId="{BBFC46E5-371A-4AF6-A25B-3CCDB33A49BC}" type="sibTrans" cxnId="{6E5FF55D-B7F6-4660-BD45-30A1ED5726B5}">
      <dgm:prSet/>
      <dgm:spPr/>
      <dgm:t>
        <a:bodyPr/>
        <a:lstStyle/>
        <a:p>
          <a:endParaRPr lang="ru-RU"/>
        </a:p>
      </dgm:t>
    </dgm:pt>
    <dgm:pt modelId="{5485345D-2AF7-4254-BB2B-60BD4B76467A}">
      <dgm:prSet phldrT="[Текст]" custT="1"/>
      <dgm:spPr/>
      <dgm:t>
        <a:bodyPr/>
        <a:lstStyle/>
        <a:p>
          <a:r>
            <a:rPr lang="ru-RU" sz="1400" dirty="0" smtClean="0">
              <a:solidFill>
                <a:srgbClr val="C00000"/>
              </a:solidFill>
            </a:rPr>
            <a:t>задание </a:t>
          </a:r>
          <a:r>
            <a:rPr lang="ru-RU" sz="1600" dirty="0" smtClean="0">
              <a:solidFill>
                <a:srgbClr val="C00000"/>
              </a:solidFill>
            </a:rPr>
            <a:t>9</a:t>
          </a:r>
          <a:r>
            <a:rPr lang="ru-RU" sz="1400" dirty="0" smtClean="0"/>
            <a:t>, проверяющее умение выполнять действия с функциями, и </a:t>
          </a:r>
          <a:r>
            <a:rPr lang="ru-RU" sz="1400" dirty="0" smtClean="0">
              <a:solidFill>
                <a:srgbClr val="C00000"/>
              </a:solidFill>
            </a:rPr>
            <a:t>задание </a:t>
          </a:r>
          <a:r>
            <a:rPr lang="ru-RU" sz="1600" dirty="0" smtClean="0">
              <a:solidFill>
                <a:srgbClr val="C00000"/>
              </a:solidFill>
            </a:rPr>
            <a:t>10</a:t>
          </a:r>
          <a:r>
            <a:rPr lang="ru-RU" sz="1400" dirty="0" smtClean="0"/>
            <a:t>, проверяющее умение моделировать реальные ситуации на языке теории вероятностей и статистики, вычислять в простейших случаях вероятности событий.</a:t>
          </a:r>
          <a:endParaRPr lang="ru-RU" sz="1400" dirty="0"/>
        </a:p>
      </dgm:t>
    </dgm:pt>
    <dgm:pt modelId="{EBC860DD-8DDC-4342-8223-AFF4637ECD35}" type="parTrans" cxnId="{962E054A-F14D-4032-B3C5-4E6164B92024}">
      <dgm:prSet/>
      <dgm:spPr/>
      <dgm:t>
        <a:bodyPr/>
        <a:lstStyle/>
        <a:p>
          <a:endParaRPr lang="ru-RU"/>
        </a:p>
      </dgm:t>
    </dgm:pt>
    <dgm:pt modelId="{CC73DC7C-A91B-4AEF-BFB4-DB98C050F8A5}" type="sibTrans" cxnId="{962E054A-F14D-4032-B3C5-4E6164B92024}">
      <dgm:prSet/>
      <dgm:spPr/>
      <dgm:t>
        <a:bodyPr/>
        <a:lstStyle/>
        <a:p>
          <a:endParaRPr lang="ru-RU"/>
        </a:p>
      </dgm:t>
    </dgm:pt>
    <dgm:pt modelId="{466A437A-FFAA-48D3-8B5C-39FFED1DCED1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Изменены:</a:t>
          </a:r>
          <a:endParaRPr lang="ru-RU" dirty="0">
            <a:solidFill>
              <a:srgbClr val="C00000"/>
            </a:solidFill>
          </a:endParaRPr>
        </a:p>
      </dgm:t>
    </dgm:pt>
    <dgm:pt modelId="{9FFB566B-CA61-4F4D-B03D-61ACEA7FEEFA}" type="parTrans" cxnId="{DE00EFA7-2ED7-4419-ACC9-482DFECD4FFA}">
      <dgm:prSet/>
      <dgm:spPr/>
      <dgm:t>
        <a:bodyPr/>
        <a:lstStyle/>
        <a:p>
          <a:endParaRPr lang="ru-RU"/>
        </a:p>
      </dgm:t>
    </dgm:pt>
    <dgm:pt modelId="{D75D807E-2D3C-4772-B974-74A2AFCC7DDC}" type="sibTrans" cxnId="{DE00EFA7-2ED7-4419-ACC9-482DFECD4FFA}">
      <dgm:prSet/>
      <dgm:spPr/>
      <dgm:t>
        <a:bodyPr/>
        <a:lstStyle/>
        <a:p>
          <a:endParaRPr lang="ru-RU"/>
        </a:p>
      </dgm:t>
    </dgm:pt>
    <dgm:pt modelId="{5B9624BB-DFBC-4FD9-9E4D-C2A106D0E124}">
      <dgm:prSet phldrT="[Текст]" custT="1"/>
      <dgm:spPr/>
      <dgm:t>
        <a:bodyPr/>
        <a:lstStyle/>
        <a:p>
          <a:r>
            <a:rPr lang="ru-RU" sz="1400" dirty="0" smtClean="0"/>
            <a:t>максимальный балл за выполнение задания повышенного уровня </a:t>
          </a:r>
          <a:r>
            <a:rPr lang="ru-RU" sz="1600" dirty="0" smtClean="0">
              <a:solidFill>
                <a:srgbClr val="C00000"/>
              </a:solidFill>
            </a:rPr>
            <a:t>13</a:t>
          </a:r>
          <a:r>
            <a:rPr lang="ru-RU" sz="1400" dirty="0" smtClean="0"/>
            <a:t>, проверяющего умение выполнять действия с геометрическими фигурами, координатами и векторами, стал равен </a:t>
          </a:r>
          <a:r>
            <a:rPr lang="ru-RU" sz="1600" dirty="0" smtClean="0">
              <a:solidFill>
                <a:srgbClr val="C00000"/>
              </a:solidFill>
            </a:rPr>
            <a:t>3</a:t>
          </a:r>
          <a:r>
            <a:rPr lang="ru-RU" sz="1400" dirty="0" smtClean="0"/>
            <a:t>; максимальный балл за выполнение задания повышенного уровня </a:t>
          </a:r>
          <a:r>
            <a:rPr lang="ru-RU" sz="1600" dirty="0" smtClean="0">
              <a:solidFill>
                <a:srgbClr val="C00000"/>
              </a:solidFill>
            </a:rPr>
            <a:t>15</a:t>
          </a:r>
          <a:r>
            <a:rPr lang="ru-RU" sz="1400" dirty="0" smtClean="0"/>
            <a:t>, проверяющего умение использовать приобретённые знания и умения в практической деятельности и повседневной жизни, стал равен </a:t>
          </a:r>
          <a:r>
            <a:rPr lang="ru-RU" sz="1600" dirty="0" smtClean="0">
              <a:solidFill>
                <a:srgbClr val="C00000"/>
              </a:solidFill>
            </a:rPr>
            <a:t>2</a:t>
          </a:r>
          <a:r>
            <a:rPr lang="ru-RU" sz="1400" dirty="0" smtClean="0"/>
            <a:t>.</a:t>
          </a:r>
          <a:endParaRPr lang="ru-RU" sz="1400" dirty="0"/>
        </a:p>
      </dgm:t>
    </dgm:pt>
    <dgm:pt modelId="{B058CAF2-30A3-4412-AF25-A0D653D1D24D}" type="parTrans" cxnId="{AC0ACC3C-A56F-4C84-8A98-0448224DBD24}">
      <dgm:prSet/>
      <dgm:spPr/>
      <dgm:t>
        <a:bodyPr/>
        <a:lstStyle/>
        <a:p>
          <a:endParaRPr lang="ru-RU"/>
        </a:p>
      </dgm:t>
    </dgm:pt>
    <dgm:pt modelId="{56DE3335-5180-40E5-B134-E0147D57F1E7}" type="sibTrans" cxnId="{AC0ACC3C-A56F-4C84-8A98-0448224DBD24}">
      <dgm:prSet/>
      <dgm:spPr/>
      <dgm:t>
        <a:bodyPr/>
        <a:lstStyle/>
        <a:p>
          <a:endParaRPr lang="ru-RU"/>
        </a:p>
      </dgm:t>
    </dgm:pt>
    <dgm:pt modelId="{C8857FD2-D3DA-4F40-8B5A-83ED4CD6A7BB}">
      <dgm:prSet phldrT="[Текст]" custT="1"/>
      <dgm:spPr/>
      <dgm:t>
        <a:bodyPr/>
        <a:lstStyle/>
        <a:p>
          <a:r>
            <a:rPr lang="ru-RU" sz="1400" dirty="0" smtClean="0"/>
            <a:t>количество заданий уменьшилось с </a:t>
          </a:r>
          <a:r>
            <a:rPr lang="ru-RU" sz="1600" dirty="0" smtClean="0">
              <a:solidFill>
                <a:srgbClr val="C00000"/>
              </a:solidFill>
            </a:rPr>
            <a:t>19</a:t>
          </a:r>
          <a:r>
            <a:rPr lang="ru-RU" sz="1400" dirty="0" smtClean="0"/>
            <a:t> до </a:t>
          </a:r>
          <a:r>
            <a:rPr lang="ru-RU" sz="1600" dirty="0" smtClean="0">
              <a:solidFill>
                <a:srgbClr val="C00000"/>
              </a:solidFill>
            </a:rPr>
            <a:t>18</a:t>
          </a:r>
          <a:r>
            <a:rPr lang="ru-RU" sz="1400" dirty="0" smtClean="0"/>
            <a:t>, максимальный балл за выполнение всей работы стал равным </a:t>
          </a:r>
          <a:r>
            <a:rPr lang="ru-RU" sz="1600" dirty="0" smtClean="0">
              <a:solidFill>
                <a:srgbClr val="C00000"/>
              </a:solidFill>
            </a:rPr>
            <a:t>31</a:t>
          </a:r>
          <a:r>
            <a:rPr lang="ru-RU" sz="1400" dirty="0" smtClean="0"/>
            <a:t>.</a:t>
          </a:r>
          <a:endParaRPr lang="ru-RU" sz="1400" dirty="0"/>
        </a:p>
      </dgm:t>
    </dgm:pt>
    <dgm:pt modelId="{28215027-1403-4DF6-9CAA-0C7BB787628E}" type="parTrans" cxnId="{BC16E462-F0D2-4199-962F-1DF54788C8DE}">
      <dgm:prSet/>
      <dgm:spPr/>
      <dgm:t>
        <a:bodyPr/>
        <a:lstStyle/>
        <a:p>
          <a:endParaRPr lang="ru-RU"/>
        </a:p>
      </dgm:t>
    </dgm:pt>
    <dgm:pt modelId="{91A473E0-9AB6-4EAA-8A79-35E98F7D6E33}" type="sibTrans" cxnId="{BC16E462-F0D2-4199-962F-1DF54788C8DE}">
      <dgm:prSet/>
      <dgm:spPr/>
      <dgm:t>
        <a:bodyPr/>
        <a:lstStyle/>
        <a:p>
          <a:endParaRPr lang="ru-RU"/>
        </a:p>
      </dgm:t>
    </dgm:pt>
    <dgm:pt modelId="{BBE249F1-B3A8-407D-A6FF-D21AF1C05A70}" type="pres">
      <dgm:prSet presAssocID="{3321C29B-BAD4-4353-ABF0-B182467296B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56A960-BAE0-4B9B-8182-7CDEEBD0D6ED}" type="pres">
      <dgm:prSet presAssocID="{BE538C42-458B-4441-AB6C-909B479D697B}" presName="linNode" presStyleCnt="0"/>
      <dgm:spPr/>
    </dgm:pt>
    <dgm:pt modelId="{2368C7CC-5AFD-44C7-982B-4B92B6DEA26A}" type="pres">
      <dgm:prSet presAssocID="{BE538C42-458B-4441-AB6C-909B479D697B}" presName="parentText" presStyleLbl="node1" presStyleIdx="0" presStyleCnt="3" custScaleX="43764" custScaleY="736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A96608-C531-4C79-93BD-D7180483DD80}" type="pres">
      <dgm:prSet presAssocID="{BE538C42-458B-4441-AB6C-909B479D697B}" presName="descendantText" presStyleLbl="alignAccFollowNode1" presStyleIdx="0" presStyleCnt="3" custScaleX="156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11B231-B660-48C7-8A96-8C2F71ECEF76}" type="pres">
      <dgm:prSet presAssocID="{72913C94-F3C4-4C10-9DD7-943AE618E4EA}" presName="sp" presStyleCnt="0"/>
      <dgm:spPr/>
    </dgm:pt>
    <dgm:pt modelId="{24D055B8-D7EE-45B1-8D65-2DC3A9598BF3}" type="pres">
      <dgm:prSet presAssocID="{ADC7D9AB-1AE5-4FF9-BBED-75E844317EDA}" presName="linNode" presStyleCnt="0"/>
      <dgm:spPr/>
    </dgm:pt>
    <dgm:pt modelId="{78481485-0C95-4FBF-8B8E-582AF2D18EE1}" type="pres">
      <dgm:prSet presAssocID="{ADC7D9AB-1AE5-4FF9-BBED-75E844317EDA}" presName="parentText" presStyleLbl="node1" presStyleIdx="1" presStyleCnt="3" custScaleX="38044" custScaleY="738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F405A6-BC37-4868-8CB2-03455A0ABA5A}" type="pres">
      <dgm:prSet presAssocID="{ADC7D9AB-1AE5-4FF9-BBED-75E844317EDA}" presName="descendantText" presStyleLbl="alignAccFollowNode1" presStyleIdx="1" presStyleCnt="3" custScaleX="1362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7F5D2D-619A-497B-AEDB-6BEEC8B93BD6}" type="pres">
      <dgm:prSet presAssocID="{BBFC46E5-371A-4AF6-A25B-3CCDB33A49BC}" presName="sp" presStyleCnt="0"/>
      <dgm:spPr/>
    </dgm:pt>
    <dgm:pt modelId="{2C0C5F25-89B7-40A7-BCBD-A5ED56A4EAA7}" type="pres">
      <dgm:prSet presAssocID="{466A437A-FFAA-48D3-8B5C-39FFED1DCED1}" presName="linNode" presStyleCnt="0"/>
      <dgm:spPr/>
    </dgm:pt>
    <dgm:pt modelId="{070134CC-C954-4B0A-84EC-24DCF6C7DEBE}" type="pres">
      <dgm:prSet presAssocID="{466A437A-FFAA-48D3-8B5C-39FFED1DCED1}" presName="parentText" presStyleLbl="node1" presStyleIdx="2" presStyleCnt="3" custScaleX="40445" custScaleY="754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3F489F-B571-405C-AC40-CA2BE8389000}" type="pres">
      <dgm:prSet presAssocID="{466A437A-FFAA-48D3-8B5C-39FFED1DCED1}" presName="descendantText" presStyleLbl="alignAccFollowNode1" presStyleIdx="2" presStyleCnt="3" custScaleX="147617" custScaleY="1321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00EFA7-2ED7-4419-ACC9-482DFECD4FFA}" srcId="{3321C29B-BAD4-4353-ABF0-B182467296BA}" destId="{466A437A-FFAA-48D3-8B5C-39FFED1DCED1}" srcOrd="2" destOrd="0" parTransId="{9FFB566B-CA61-4F4D-B03D-61ACEA7FEEFA}" sibTransId="{D75D807E-2D3C-4772-B974-74A2AFCC7DDC}"/>
    <dgm:cxn modelId="{41E1F1A8-E7AC-4FF7-9034-16F333A542B3}" type="presOf" srcId="{3321C29B-BAD4-4353-ABF0-B182467296BA}" destId="{BBE249F1-B3A8-407D-A6FF-D21AF1C05A70}" srcOrd="0" destOrd="0" presId="urn:microsoft.com/office/officeart/2005/8/layout/vList5"/>
    <dgm:cxn modelId="{BC16E462-F0D2-4199-962F-1DF54788C8DE}" srcId="{466A437A-FFAA-48D3-8B5C-39FFED1DCED1}" destId="{C8857FD2-D3DA-4F40-8B5A-83ED4CD6A7BB}" srcOrd="1" destOrd="0" parTransId="{28215027-1403-4DF6-9CAA-0C7BB787628E}" sibTransId="{91A473E0-9AB6-4EAA-8A79-35E98F7D6E33}"/>
    <dgm:cxn modelId="{CAF024FD-90EB-45C9-9358-0B1A2EBDD8D3}" srcId="{BE538C42-458B-4441-AB6C-909B479D697B}" destId="{A362C8DE-E724-4065-9223-0E8DE30F2598}" srcOrd="0" destOrd="0" parTransId="{13674CF2-B71E-420F-B38E-D3072BD3307B}" sibTransId="{93DAA1D1-9A0F-429C-BB82-B4D6263DA453}"/>
    <dgm:cxn modelId="{424DDF84-F03B-43B0-9B36-59A7E2D88D73}" type="presOf" srcId="{466A437A-FFAA-48D3-8B5C-39FFED1DCED1}" destId="{070134CC-C954-4B0A-84EC-24DCF6C7DEBE}" srcOrd="0" destOrd="0" presId="urn:microsoft.com/office/officeart/2005/8/layout/vList5"/>
    <dgm:cxn modelId="{530699CA-065B-4B9E-9664-6308D88559F2}" type="presOf" srcId="{BE538C42-458B-4441-AB6C-909B479D697B}" destId="{2368C7CC-5AFD-44C7-982B-4B92B6DEA26A}" srcOrd="0" destOrd="0" presId="urn:microsoft.com/office/officeart/2005/8/layout/vList5"/>
    <dgm:cxn modelId="{4B115D52-EA62-497E-9078-31E61F4C1287}" type="presOf" srcId="{5B9624BB-DFBC-4FD9-9E4D-C2A106D0E124}" destId="{673F489F-B571-405C-AC40-CA2BE8389000}" srcOrd="0" destOrd="0" presId="urn:microsoft.com/office/officeart/2005/8/layout/vList5"/>
    <dgm:cxn modelId="{606CC689-A845-4A9C-9598-657526C28065}" type="presOf" srcId="{A362C8DE-E724-4065-9223-0E8DE30F2598}" destId="{83A96608-C531-4C79-93BD-D7180483DD80}" srcOrd="0" destOrd="0" presId="urn:microsoft.com/office/officeart/2005/8/layout/vList5"/>
    <dgm:cxn modelId="{7EAA05E1-A213-4E9A-B48F-0BED7415CA11}" type="presOf" srcId="{ADC7D9AB-1AE5-4FF9-BBED-75E844317EDA}" destId="{78481485-0C95-4FBF-8B8E-582AF2D18EE1}" srcOrd="0" destOrd="0" presId="urn:microsoft.com/office/officeart/2005/8/layout/vList5"/>
    <dgm:cxn modelId="{6E5FF55D-B7F6-4660-BD45-30A1ED5726B5}" srcId="{3321C29B-BAD4-4353-ABF0-B182467296BA}" destId="{ADC7D9AB-1AE5-4FF9-BBED-75E844317EDA}" srcOrd="1" destOrd="0" parTransId="{850B3E9B-C3C7-4B7D-99AE-65B5FE27FCB6}" sibTransId="{BBFC46E5-371A-4AF6-A25B-3CCDB33A49BC}"/>
    <dgm:cxn modelId="{AC0ACC3C-A56F-4C84-8A98-0448224DBD24}" srcId="{466A437A-FFAA-48D3-8B5C-39FFED1DCED1}" destId="{5B9624BB-DFBC-4FD9-9E4D-C2A106D0E124}" srcOrd="0" destOrd="0" parTransId="{B058CAF2-30A3-4412-AF25-A0D653D1D24D}" sibTransId="{56DE3335-5180-40E5-B134-E0147D57F1E7}"/>
    <dgm:cxn modelId="{55CEF6D2-B909-4E4F-825E-9F8E383A0108}" type="presOf" srcId="{C8857FD2-D3DA-4F40-8B5A-83ED4CD6A7BB}" destId="{673F489F-B571-405C-AC40-CA2BE8389000}" srcOrd="0" destOrd="1" presId="urn:microsoft.com/office/officeart/2005/8/layout/vList5"/>
    <dgm:cxn modelId="{F12DF062-016C-4B55-B018-97EF777CC706}" srcId="{3321C29B-BAD4-4353-ABF0-B182467296BA}" destId="{BE538C42-458B-4441-AB6C-909B479D697B}" srcOrd="0" destOrd="0" parTransId="{7A8D78E3-E628-4099-A316-A22420103EE9}" sibTransId="{72913C94-F3C4-4C10-9DD7-943AE618E4EA}"/>
    <dgm:cxn modelId="{962E054A-F14D-4032-B3C5-4E6164B92024}" srcId="{ADC7D9AB-1AE5-4FF9-BBED-75E844317EDA}" destId="{5485345D-2AF7-4254-BB2B-60BD4B76467A}" srcOrd="0" destOrd="0" parTransId="{EBC860DD-8DDC-4342-8223-AFF4637ECD35}" sibTransId="{CC73DC7C-A91B-4AEF-BFB4-DB98C050F8A5}"/>
    <dgm:cxn modelId="{09E7329C-1631-402F-BDB7-67F0BBE16110}" type="presOf" srcId="{5485345D-2AF7-4254-BB2B-60BD4B76467A}" destId="{9EF405A6-BC37-4868-8CB2-03455A0ABA5A}" srcOrd="0" destOrd="0" presId="urn:microsoft.com/office/officeart/2005/8/layout/vList5"/>
    <dgm:cxn modelId="{3E7ACBFC-2010-4FE7-8C52-070F07C818CD}" type="presParOf" srcId="{BBE249F1-B3A8-407D-A6FF-D21AF1C05A70}" destId="{7556A960-BAE0-4B9B-8182-7CDEEBD0D6ED}" srcOrd="0" destOrd="0" presId="urn:microsoft.com/office/officeart/2005/8/layout/vList5"/>
    <dgm:cxn modelId="{F84349B7-59FD-493E-AA9D-A7D37F9203E1}" type="presParOf" srcId="{7556A960-BAE0-4B9B-8182-7CDEEBD0D6ED}" destId="{2368C7CC-5AFD-44C7-982B-4B92B6DEA26A}" srcOrd="0" destOrd="0" presId="urn:microsoft.com/office/officeart/2005/8/layout/vList5"/>
    <dgm:cxn modelId="{67054D15-FB61-49D4-981F-64049C9843BC}" type="presParOf" srcId="{7556A960-BAE0-4B9B-8182-7CDEEBD0D6ED}" destId="{83A96608-C531-4C79-93BD-D7180483DD80}" srcOrd="1" destOrd="0" presId="urn:microsoft.com/office/officeart/2005/8/layout/vList5"/>
    <dgm:cxn modelId="{3985CC15-0403-4ED6-9DB3-5114B6875EE2}" type="presParOf" srcId="{BBE249F1-B3A8-407D-A6FF-D21AF1C05A70}" destId="{0D11B231-B660-48C7-8A96-8C2F71ECEF76}" srcOrd="1" destOrd="0" presId="urn:microsoft.com/office/officeart/2005/8/layout/vList5"/>
    <dgm:cxn modelId="{34995E40-CA97-452D-B244-D841A9102492}" type="presParOf" srcId="{BBE249F1-B3A8-407D-A6FF-D21AF1C05A70}" destId="{24D055B8-D7EE-45B1-8D65-2DC3A9598BF3}" srcOrd="2" destOrd="0" presId="urn:microsoft.com/office/officeart/2005/8/layout/vList5"/>
    <dgm:cxn modelId="{14DDE5D2-03FE-4455-8E75-94F461A37011}" type="presParOf" srcId="{24D055B8-D7EE-45B1-8D65-2DC3A9598BF3}" destId="{78481485-0C95-4FBF-8B8E-582AF2D18EE1}" srcOrd="0" destOrd="0" presId="urn:microsoft.com/office/officeart/2005/8/layout/vList5"/>
    <dgm:cxn modelId="{6A3E83F2-60CD-4DB6-9FE2-4564164BE32F}" type="presParOf" srcId="{24D055B8-D7EE-45B1-8D65-2DC3A9598BF3}" destId="{9EF405A6-BC37-4868-8CB2-03455A0ABA5A}" srcOrd="1" destOrd="0" presId="urn:microsoft.com/office/officeart/2005/8/layout/vList5"/>
    <dgm:cxn modelId="{3E628709-19B3-48FA-8988-51ED1F588BC5}" type="presParOf" srcId="{BBE249F1-B3A8-407D-A6FF-D21AF1C05A70}" destId="{067F5D2D-619A-497B-AEDB-6BEEC8B93BD6}" srcOrd="3" destOrd="0" presId="urn:microsoft.com/office/officeart/2005/8/layout/vList5"/>
    <dgm:cxn modelId="{80D9A49D-5A54-4C66-B64B-1922952EE046}" type="presParOf" srcId="{BBE249F1-B3A8-407D-A6FF-D21AF1C05A70}" destId="{2C0C5F25-89B7-40A7-BCBD-A5ED56A4EAA7}" srcOrd="4" destOrd="0" presId="urn:microsoft.com/office/officeart/2005/8/layout/vList5"/>
    <dgm:cxn modelId="{8C7D6198-B65E-4552-9F98-7A8E82454FE5}" type="presParOf" srcId="{2C0C5F25-89B7-40A7-BCBD-A5ED56A4EAA7}" destId="{070134CC-C954-4B0A-84EC-24DCF6C7DEBE}" srcOrd="0" destOrd="0" presId="urn:microsoft.com/office/officeart/2005/8/layout/vList5"/>
    <dgm:cxn modelId="{EDB66274-3F15-4BD4-A4AA-945D32962BC6}" type="presParOf" srcId="{2C0C5F25-89B7-40A7-BCBD-A5ED56A4EAA7}" destId="{673F489F-B571-405C-AC40-CA2BE83890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32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53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30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54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2130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2130" y="-80105"/>
        <a:ext cx="1894227" cy="451215"/>
      </dsp:txXfrm>
    </dsp:sp>
    <dsp:sp modelId="{75BECC8F-6D75-4848-BB65-5647FEC10CD6}">
      <dsp:nvSpPr>
        <dsp:cNvPr id="0" name=""/>
        <dsp:cNvSpPr/>
      </dsp:nvSpPr>
      <dsp:spPr>
        <a:xfrm>
          <a:off x="2130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27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59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210</a:t>
          </a:r>
          <a:endParaRPr lang="ru-RU" sz="2000" kern="1200" dirty="0"/>
        </a:p>
      </dsp:txBody>
      <dsp:txXfrm>
        <a:off x="2130" y="371109"/>
        <a:ext cx="1894227" cy="1756800"/>
      </dsp:txXfrm>
    </dsp:sp>
    <dsp:sp modelId="{98921F9E-2B7C-4691-969F-FD28E2E4FBE9}">
      <dsp:nvSpPr>
        <dsp:cNvPr id="0" name=""/>
        <dsp:cNvSpPr/>
      </dsp:nvSpPr>
      <dsp:spPr>
        <a:xfrm>
          <a:off x="2161291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2161291" y="-80105"/>
        <a:ext cx="1894227" cy="451215"/>
      </dsp:txXfrm>
    </dsp:sp>
    <dsp:sp modelId="{BCC00546-0E51-4F08-806C-2A3B4D92FF9D}">
      <dsp:nvSpPr>
        <dsp:cNvPr id="0" name=""/>
        <dsp:cNvSpPr/>
      </dsp:nvSpPr>
      <dsp:spPr>
        <a:xfrm>
          <a:off x="2161291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27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58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210</a:t>
          </a:r>
          <a:endParaRPr lang="ru-RU" sz="2000" kern="1200" dirty="0"/>
        </a:p>
      </dsp:txBody>
      <dsp:txXfrm>
        <a:off x="2161291" y="371109"/>
        <a:ext cx="1894227" cy="17568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170DF4-AA5E-4033-8687-28087D0660F7}">
      <dsp:nvSpPr>
        <dsp:cNvPr id="0" name=""/>
        <dsp:cNvSpPr/>
      </dsp:nvSpPr>
      <dsp:spPr>
        <a:xfrm>
          <a:off x="0" y="1643"/>
          <a:ext cx="120205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B54F8D-395D-4950-AEA3-9ADC42F9B9FC}">
      <dsp:nvSpPr>
        <dsp:cNvPr id="0" name=""/>
        <dsp:cNvSpPr/>
      </dsp:nvSpPr>
      <dsp:spPr>
        <a:xfrm>
          <a:off x="0" y="1643"/>
          <a:ext cx="3374607" cy="3363545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Часть 1-23 задания с кратким ответом (24 задания в 2021г.)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Введены новые задания линии </a:t>
          </a:r>
          <a:r>
            <a:rPr lang="ru-RU" sz="1600" kern="1200" dirty="0" smtClean="0">
              <a:solidFill>
                <a:srgbClr val="C00000"/>
              </a:solidFill>
            </a:rPr>
            <a:t>1</a:t>
          </a:r>
          <a:r>
            <a:rPr lang="ru-RU" sz="1400" kern="1200" dirty="0" smtClean="0">
              <a:solidFill>
                <a:srgbClr val="C00000"/>
              </a:solidFill>
            </a:rPr>
            <a:t> и </a:t>
          </a:r>
          <a:r>
            <a:rPr lang="ru-RU" sz="1600" kern="1200" dirty="0" smtClean="0">
              <a:solidFill>
                <a:srgbClr val="C00000"/>
              </a:solidFill>
            </a:rPr>
            <a:t>2</a:t>
          </a:r>
          <a:r>
            <a:rPr lang="ru-RU" sz="1400" kern="1200" dirty="0" smtClean="0">
              <a:solidFill>
                <a:srgbClr val="C00000"/>
              </a:solidFill>
            </a:rPr>
            <a:t>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уровень сложности: базовый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имеет интегрированный характер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включают элементы содержания не менее чем из 3 разделов курса физики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Изменена форма заданий линий </a:t>
          </a:r>
          <a:r>
            <a:rPr lang="ru-RU" sz="1600" kern="1200" dirty="0" smtClean="0">
              <a:solidFill>
                <a:srgbClr val="C00000"/>
              </a:solidFill>
            </a:rPr>
            <a:t>6</a:t>
          </a:r>
          <a:r>
            <a:rPr lang="ru-RU" sz="1400" kern="1200" dirty="0" smtClean="0">
              <a:solidFill>
                <a:srgbClr val="C00000"/>
              </a:solidFill>
            </a:rPr>
            <a:t>,</a:t>
          </a:r>
          <a:r>
            <a:rPr lang="ru-RU" sz="1600" kern="1200" dirty="0" smtClean="0">
              <a:solidFill>
                <a:srgbClr val="C00000"/>
              </a:solidFill>
            </a:rPr>
            <a:t>12</a:t>
          </a:r>
          <a:r>
            <a:rPr lang="ru-RU" sz="1400" kern="1200" dirty="0" smtClean="0">
              <a:solidFill>
                <a:srgbClr val="C00000"/>
              </a:solidFill>
            </a:rPr>
            <a:t> и </a:t>
          </a:r>
          <a:r>
            <a:rPr lang="ru-RU" sz="1600" kern="1200" dirty="0" smtClean="0">
              <a:solidFill>
                <a:srgbClr val="C00000"/>
              </a:solidFill>
            </a:rPr>
            <a:t>17</a:t>
          </a:r>
          <a:r>
            <a:rPr lang="ru-RU" sz="1400" kern="1200" dirty="0" smtClean="0">
              <a:solidFill>
                <a:srgbClr val="C00000"/>
              </a:solidFill>
            </a:rPr>
            <a:t>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Выбор изменен на множественный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ранее предлагалось выбрать 2 верных ответа, в 2022 г. предлагается выбрать все верные ответы.</a:t>
          </a:r>
          <a:endParaRPr lang="ru-RU" sz="1400" kern="1200" dirty="0"/>
        </a:p>
      </dsp:txBody>
      <dsp:txXfrm>
        <a:off x="0" y="1643"/>
        <a:ext cx="3374607" cy="3363545"/>
      </dsp:txXfrm>
    </dsp:sp>
    <dsp:sp modelId="{C6ABBD5E-611B-4C6B-98FF-4F852DDAD9F7}">
      <dsp:nvSpPr>
        <dsp:cNvPr id="0" name=""/>
        <dsp:cNvSpPr/>
      </dsp:nvSpPr>
      <dsp:spPr>
        <a:xfrm>
          <a:off x="3486923" y="0"/>
          <a:ext cx="8477774" cy="972863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Часть 2–7 заданий с развернутым ответом (8 заданий в 2021 г.: 2 с кратким ответом, 6 с развернутым ответом)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Увеличено</a:t>
          </a:r>
          <a:r>
            <a:rPr lang="ru-RU" sz="1400" kern="1200" dirty="0" smtClean="0"/>
            <a:t> количество заданий с развернутым ответом и исключены расчетные задачи повышенного уровня сложности с кратким ответом.</a:t>
          </a:r>
          <a:endParaRPr lang="ru-RU" sz="1400" kern="1200" dirty="0"/>
        </a:p>
      </dsp:txBody>
      <dsp:txXfrm>
        <a:off x="3486923" y="0"/>
        <a:ext cx="8477774" cy="972863"/>
      </dsp:txXfrm>
    </dsp:sp>
    <dsp:sp modelId="{875320FB-91D5-48A5-AE04-C29493388911}">
      <dsp:nvSpPr>
        <dsp:cNvPr id="0" name=""/>
        <dsp:cNvSpPr/>
      </dsp:nvSpPr>
      <dsp:spPr>
        <a:xfrm>
          <a:off x="3380779" y="1004407"/>
          <a:ext cx="86397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44676C-8E11-4B48-AA40-D24B19073A4C}">
      <dsp:nvSpPr>
        <dsp:cNvPr id="0" name=""/>
        <dsp:cNvSpPr/>
      </dsp:nvSpPr>
      <dsp:spPr>
        <a:xfrm>
          <a:off x="3498538" y="1004747"/>
          <a:ext cx="8477774" cy="488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Добавлено: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- 1 расчетная задача повышенного уровня сложности с развернутым ответом.</a:t>
          </a:r>
          <a:endParaRPr lang="ru-RU" sz="1400" kern="1200" dirty="0"/>
        </a:p>
      </dsp:txBody>
      <dsp:txXfrm>
        <a:off x="3498538" y="1004747"/>
        <a:ext cx="8477774" cy="488870"/>
      </dsp:txXfrm>
    </dsp:sp>
    <dsp:sp modelId="{9C3063F1-B9F5-4DA6-BE7F-C92F8CADC1EE}">
      <dsp:nvSpPr>
        <dsp:cNvPr id="0" name=""/>
        <dsp:cNvSpPr/>
      </dsp:nvSpPr>
      <dsp:spPr>
        <a:xfrm>
          <a:off x="3380742" y="1552734"/>
          <a:ext cx="86397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187649-92E2-4CCA-A019-1780AB5BF86F}">
      <dsp:nvSpPr>
        <dsp:cNvPr id="0" name=""/>
        <dsp:cNvSpPr/>
      </dsp:nvSpPr>
      <dsp:spPr>
        <a:xfrm>
          <a:off x="3498538" y="1549822"/>
          <a:ext cx="8477774" cy="1583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Изменено: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30</a:t>
          </a:r>
          <a:r>
            <a:rPr lang="ru-RU" sz="1400" kern="1200" dirty="0" smtClean="0">
              <a:solidFill>
                <a:srgbClr val="C00000"/>
              </a:solidFill>
            </a:rPr>
            <a:t> задание </a:t>
          </a:r>
          <a:r>
            <a:rPr lang="ru-RU" sz="1400" kern="1200" dirty="0" smtClean="0"/>
            <a:t>– требования к решению задачи высокого уровня по механике, дополнительно к решению необходимо представить обоснование использования законов и формул для условия задачи.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Задача оценивается в 4 балла по 2-м критериям: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для обоснования использования законов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для математического решения задачи.</a:t>
          </a:r>
        </a:p>
      </dsp:txBody>
      <dsp:txXfrm>
        <a:off x="3498538" y="1549822"/>
        <a:ext cx="8477774" cy="1583231"/>
      </dsp:txXfrm>
    </dsp:sp>
    <dsp:sp modelId="{BE6D0706-4DF2-496E-A39B-A9F4DF65117A}">
      <dsp:nvSpPr>
        <dsp:cNvPr id="0" name=""/>
        <dsp:cNvSpPr/>
      </dsp:nvSpPr>
      <dsp:spPr>
        <a:xfrm>
          <a:off x="3365104" y="3366715"/>
          <a:ext cx="86397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35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58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210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34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56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210</a:t>
          </a:r>
          <a:endParaRPr lang="ru-RU" sz="2000" kern="1200" dirty="0"/>
        </a:p>
      </dsp:txBody>
      <dsp:txXfrm>
        <a:off x="1566463" y="260423"/>
        <a:ext cx="1372900" cy="17568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34F25-44EA-4A44-A0FE-D7F5426380F1}">
      <dsp:nvSpPr>
        <dsp:cNvPr id="0" name=""/>
        <dsp:cNvSpPr/>
      </dsp:nvSpPr>
      <dsp:spPr>
        <a:xfrm>
          <a:off x="0" y="0"/>
          <a:ext cx="456388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C979EC-9374-4E61-B627-336C92821B7B}">
      <dsp:nvSpPr>
        <dsp:cNvPr id="0" name=""/>
        <dsp:cNvSpPr/>
      </dsp:nvSpPr>
      <dsp:spPr>
        <a:xfrm>
          <a:off x="0" y="0"/>
          <a:ext cx="4563882" cy="2066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5</a:t>
          </a:r>
          <a:r>
            <a:rPr lang="ru-RU" sz="1600" kern="1200" dirty="0" smtClean="0"/>
            <a:t>, проверяющее умение классифицировать неорганические вещества, и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21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(в 2021 г. –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23</a:t>
          </a:r>
          <a:r>
            <a:rPr lang="ru-RU" sz="1600" kern="1200" dirty="0" smtClean="0"/>
            <a:t>), проверяющее умение определять среду водных растворов: в текущем году потребуется не только определить среду раствора, но и расставить вещества в порядке уменьшения/увеличения кислотности среды (рН).</a:t>
          </a:r>
          <a:endParaRPr lang="ru-RU" sz="1600" kern="1200" dirty="0"/>
        </a:p>
      </dsp:txBody>
      <dsp:txXfrm>
        <a:off x="0" y="0"/>
        <a:ext cx="4563882" cy="20662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34F25-44EA-4A44-A0FE-D7F5426380F1}">
      <dsp:nvSpPr>
        <dsp:cNvPr id="0" name=""/>
        <dsp:cNvSpPr/>
      </dsp:nvSpPr>
      <dsp:spPr>
        <a:xfrm>
          <a:off x="0" y="511"/>
          <a:ext cx="456388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C979EC-9374-4E61-B627-336C92821B7B}">
      <dsp:nvSpPr>
        <dsp:cNvPr id="0" name=""/>
        <dsp:cNvSpPr/>
      </dsp:nvSpPr>
      <dsp:spPr>
        <a:xfrm>
          <a:off x="0" y="511"/>
          <a:ext cx="4563882" cy="1046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6</a:t>
          </a:r>
          <a:r>
            <a:rPr lang="ru-RU" sz="1600" kern="1200" dirty="0" smtClean="0"/>
            <a:t> (нумерация 2021 г.) исключено, так как умение характеризовать химические свойства простых веществ и оксидов проверяется </a:t>
          </a:r>
          <a:r>
            <a:rPr lang="ru-RU" sz="1600" kern="1200" dirty="0" smtClean="0">
              <a:solidFill>
                <a:srgbClr val="C00000"/>
              </a:solidFill>
            </a:rPr>
            <a:t>заданиями </a:t>
          </a:r>
          <a:r>
            <a:rPr lang="ru-RU" sz="1800" kern="1200" dirty="0" smtClean="0">
              <a:solidFill>
                <a:srgbClr val="C00000"/>
              </a:solidFill>
            </a:rPr>
            <a:t>7</a:t>
          </a:r>
          <a:r>
            <a:rPr lang="ru-RU" sz="1600" kern="1200" dirty="0" smtClean="0">
              <a:solidFill>
                <a:srgbClr val="C00000"/>
              </a:solidFill>
            </a:rPr>
            <a:t> и </a:t>
          </a:r>
          <a:r>
            <a:rPr lang="ru-RU" sz="1800" kern="1200" dirty="0" smtClean="0">
              <a:solidFill>
                <a:srgbClr val="C00000"/>
              </a:solidFill>
            </a:rPr>
            <a:t>8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0" y="511"/>
        <a:ext cx="4563882" cy="104672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698182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6981825" cy="87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Включено задание </a:t>
          </a:r>
          <a:r>
            <a:rPr lang="ru-RU" sz="1800" kern="1200" dirty="0" smtClean="0">
              <a:solidFill>
                <a:srgbClr val="C00000"/>
              </a:solidFill>
            </a:rPr>
            <a:t>23</a:t>
          </a:r>
          <a:r>
            <a:rPr lang="ru-RU" sz="1600" kern="1200" dirty="0" smtClean="0"/>
            <a:t>, ориентированное на проверку умения проводить расчеты на основе данных таблицы, отражающих изменения концентрации веществ.</a:t>
          </a:r>
          <a:endParaRPr lang="ru-RU" sz="1600" kern="1200" dirty="0"/>
        </a:p>
      </dsp:txBody>
      <dsp:txXfrm>
        <a:off x="0" y="0"/>
        <a:ext cx="6981825" cy="8763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1004"/>
          <a:ext cx="456388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1004"/>
          <a:ext cx="4563882" cy="2055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C00000"/>
              </a:solidFill>
            </a:rPr>
            <a:t>Задание </a:t>
          </a:r>
          <a:r>
            <a:rPr lang="ru-RU" sz="1800" b="0" kern="1200" dirty="0" smtClean="0">
              <a:solidFill>
                <a:srgbClr val="C00000"/>
              </a:solidFill>
            </a:rPr>
            <a:t>12 </a:t>
          </a:r>
          <a:r>
            <a:rPr lang="ru-RU" sz="1600" b="0" kern="1200" dirty="0" smtClean="0"/>
            <a:t>(нумерация 2022 г.) объединило </a:t>
          </a:r>
          <a:r>
            <a:rPr lang="ru-RU" sz="1600" b="0" kern="1200" dirty="0" smtClean="0">
              <a:solidFill>
                <a:srgbClr val="C00000"/>
              </a:solidFill>
            </a:rPr>
            <a:t>задания </a:t>
          </a:r>
          <a:r>
            <a:rPr lang="ru-RU" sz="1800" b="0" kern="1200" dirty="0" smtClean="0">
              <a:solidFill>
                <a:srgbClr val="C00000"/>
              </a:solidFill>
            </a:rPr>
            <a:t>13</a:t>
          </a:r>
          <a:r>
            <a:rPr lang="ru-RU" sz="1600" b="0" kern="1200" dirty="0" smtClean="0">
              <a:solidFill>
                <a:srgbClr val="C00000"/>
              </a:solidFill>
            </a:rPr>
            <a:t> и </a:t>
          </a:r>
          <a:r>
            <a:rPr lang="ru-RU" sz="1800" b="0" kern="1200" dirty="0" smtClean="0">
              <a:solidFill>
                <a:srgbClr val="C00000"/>
              </a:solidFill>
            </a:rPr>
            <a:t>14</a:t>
          </a:r>
          <a:r>
            <a:rPr lang="ru-RU" sz="1600" b="0" kern="1200" dirty="0" smtClean="0">
              <a:solidFill>
                <a:srgbClr val="C00000"/>
              </a:solidFill>
            </a:rPr>
            <a:t> </a:t>
          </a:r>
          <a:r>
            <a:rPr lang="ru-RU" sz="1600" b="0" kern="1200" dirty="0" smtClean="0"/>
            <a:t>– снято ограничение на количество элементов ответа, из которых может состоять полный правильный ответ.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C00000"/>
              </a:solidFill>
            </a:rPr>
            <a:t>В заданиях </a:t>
          </a:r>
          <a:r>
            <a:rPr lang="ru-RU" sz="1800" b="0" kern="1200" dirty="0" smtClean="0">
              <a:solidFill>
                <a:srgbClr val="C00000"/>
              </a:solidFill>
            </a:rPr>
            <a:t>17</a:t>
          </a:r>
          <a:r>
            <a:rPr lang="ru-RU" sz="1600" b="0" kern="1200" dirty="0" smtClean="0">
              <a:solidFill>
                <a:srgbClr val="C00000"/>
              </a:solidFill>
            </a:rPr>
            <a:t> и </a:t>
          </a:r>
          <a:r>
            <a:rPr lang="ru-RU" sz="1800" b="0" kern="1200" dirty="0" smtClean="0">
              <a:solidFill>
                <a:srgbClr val="C00000"/>
              </a:solidFill>
            </a:rPr>
            <a:t>18</a:t>
          </a:r>
          <a:r>
            <a:rPr lang="ru-RU" sz="1600" b="0" kern="1200" dirty="0" smtClean="0"/>
            <a:t> снято ограничение на количество элементов ответа.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C00000"/>
              </a:solidFill>
            </a:rPr>
            <a:t>В задании </a:t>
          </a:r>
          <a:r>
            <a:rPr lang="ru-RU" sz="1800" b="0" kern="1200" dirty="0" smtClean="0">
              <a:solidFill>
                <a:srgbClr val="C00000"/>
              </a:solidFill>
            </a:rPr>
            <a:t>20</a:t>
          </a:r>
          <a:r>
            <a:rPr lang="ru-RU" sz="1600" b="0" kern="1200" dirty="0" smtClean="0"/>
            <a:t> сокращено количество элементов для установления соответствия.</a:t>
          </a:r>
          <a:endParaRPr lang="ru-RU" sz="1600" b="0" kern="1200" dirty="0"/>
        </a:p>
      </dsp:txBody>
      <dsp:txXfrm>
        <a:off x="0" y="1004"/>
        <a:ext cx="4563882" cy="205584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698182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6981825" cy="1581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</a:t>
          </a:r>
          <a:r>
            <a:rPr lang="ru-RU" sz="1600" kern="1200" dirty="0" smtClean="0">
              <a:solidFill>
                <a:srgbClr val="C00000"/>
              </a:solidFill>
            </a:rPr>
            <a:t> задании </a:t>
          </a:r>
          <a:r>
            <a:rPr lang="ru-RU" sz="1800" kern="1200" dirty="0" smtClean="0">
              <a:solidFill>
                <a:srgbClr val="C00000"/>
              </a:solidFill>
            </a:rPr>
            <a:t>27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исключены расчеты объемных отношений газов, оставлены только расчеты по термохимическим уравнениям.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28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– изменен вид расчетов – требуется  определить значение «выхода продукта реакции» или «массовой доли примеси».</a:t>
          </a:r>
          <a:endParaRPr lang="ru-RU" sz="1600" kern="1200" dirty="0"/>
        </a:p>
      </dsp:txBody>
      <dsp:txXfrm>
        <a:off x="0" y="0"/>
        <a:ext cx="6981825" cy="158115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27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30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27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29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66463" y="260423"/>
        <a:ext cx="1372900" cy="175680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383213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3832139" cy="28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17</a:t>
          </a:r>
          <a:r>
            <a:rPr lang="ru-RU" sz="1800" kern="1200" dirty="0" smtClean="0"/>
            <a:t> будет выполняться с использованием файла, содержащего целочисленную последовательность, предназначенную для обработки с использованием массива.</a:t>
          </a:r>
          <a:endParaRPr lang="ru-RU" sz="1800" kern="1200" dirty="0"/>
        </a:p>
      </dsp:txBody>
      <dsp:txXfrm>
        <a:off x="0" y="0"/>
        <a:ext cx="3832139" cy="282449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3555003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3555003" cy="28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3</a:t>
          </a:r>
          <a:r>
            <a:rPr lang="ru-RU" sz="1800" kern="1200" dirty="0" smtClean="0"/>
            <a:t> будет выполняться с использованием файла, содержащего простую реляционную базу данных, состоящую из нескольких таблиц (в 2021 г. это задание было аналогично заданию 3 бланкового экзамена прошлых лет).</a:t>
          </a:r>
          <a:endParaRPr lang="ru-RU" sz="1800" b="0" kern="1200" dirty="0"/>
        </a:p>
      </dsp:txBody>
      <dsp:txXfrm>
        <a:off x="0" y="0"/>
        <a:ext cx="3555003" cy="28244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A3996-4B4F-4164-853A-1E288A99BA33}">
      <dsp:nvSpPr>
        <dsp:cNvPr id="0" name=""/>
        <dsp:cNvSpPr/>
      </dsp:nvSpPr>
      <dsp:spPr>
        <a:xfrm>
          <a:off x="398438" y="397548"/>
          <a:ext cx="3615460" cy="2765561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Исключено составное </a:t>
          </a: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(1–3)</a:t>
          </a:r>
          <a:r>
            <a:rPr lang="ru-RU" sz="1800" kern="1200" dirty="0" smtClean="0">
              <a:solidFill>
                <a:schemeClr val="tx1"/>
              </a:solidFill>
            </a:rPr>
            <a:t>, проверяющее умение сжато передавать главную информацию прочитанного текста. Вместо него в экзаменационную работу включено составное задание, проверяющее умение выполнять стилистический анализ текста.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98438" y="397548"/>
        <a:ext cx="3615460" cy="2765561"/>
      </dsp:txXfrm>
    </dsp:sp>
    <dsp:sp modelId="{37AD7438-3AB8-4DFE-8DF5-800AF32C57DE}">
      <dsp:nvSpPr>
        <dsp:cNvPr id="0" name=""/>
        <dsp:cNvSpPr/>
      </dsp:nvSpPr>
      <dsp:spPr>
        <a:xfrm>
          <a:off x="4449030" y="0"/>
          <a:ext cx="2767384" cy="1550939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Изменены формулировка, оценивание и спектр предъявляемого языкового материала </a:t>
          </a:r>
          <a:r>
            <a:rPr lang="ru-RU" sz="1800" kern="1200" dirty="0" smtClean="0">
              <a:solidFill>
                <a:srgbClr val="C00000"/>
              </a:solidFill>
            </a:rPr>
            <a:t>задания </a:t>
          </a:r>
          <a:r>
            <a:rPr lang="ru-RU" sz="2000" kern="1200" dirty="0" smtClean="0">
              <a:solidFill>
                <a:srgbClr val="C00000"/>
              </a:solidFill>
            </a:rPr>
            <a:t>16</a:t>
          </a:r>
          <a:r>
            <a:rPr lang="ru-RU" sz="1800" kern="1200" dirty="0" smtClean="0">
              <a:solidFill>
                <a:schemeClr val="tx1"/>
              </a:solidFill>
            </a:rPr>
            <a:t>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449030" y="0"/>
        <a:ext cx="2767384" cy="1550939"/>
      </dsp:txXfrm>
    </dsp:sp>
    <dsp:sp modelId="{462F89C0-3853-4574-A89E-D6785462C4BE}">
      <dsp:nvSpPr>
        <dsp:cNvPr id="0" name=""/>
        <dsp:cNvSpPr/>
      </dsp:nvSpPr>
      <dsp:spPr>
        <a:xfrm>
          <a:off x="4480417" y="1875148"/>
          <a:ext cx="2673160" cy="1605250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Расширен языковой материал, предъявляемый для пунктуационного анализа в </a:t>
          </a:r>
          <a:r>
            <a:rPr lang="ru-RU" sz="1800" kern="1200" dirty="0" smtClean="0">
              <a:solidFill>
                <a:srgbClr val="C00000"/>
              </a:solidFill>
            </a:rPr>
            <a:t>задании </a:t>
          </a:r>
          <a:r>
            <a:rPr lang="ru-RU" sz="2000" kern="1200" dirty="0" smtClean="0">
              <a:solidFill>
                <a:srgbClr val="C00000"/>
              </a:solidFill>
            </a:rPr>
            <a:t>19</a:t>
          </a:r>
          <a:r>
            <a:rPr lang="ru-RU" sz="1800" kern="1200" dirty="0" smtClean="0">
              <a:solidFill>
                <a:srgbClr val="C00000"/>
              </a:solidFill>
            </a:rPr>
            <a:t>.</a:t>
          </a:r>
          <a:endParaRPr lang="ru-RU" sz="1800" kern="1200" dirty="0">
            <a:solidFill>
              <a:srgbClr val="C00000"/>
            </a:solidFill>
          </a:endParaRPr>
        </a:p>
      </dsp:txBody>
      <dsp:txXfrm>
        <a:off x="4480417" y="1875148"/>
        <a:ext cx="2673160" cy="1605250"/>
      </dsp:txXfrm>
    </dsp:sp>
    <dsp:sp modelId="{A067C4C5-881B-45EE-B733-EBB0DDEF652F}">
      <dsp:nvSpPr>
        <dsp:cNvPr id="0" name=""/>
        <dsp:cNvSpPr/>
      </dsp:nvSpPr>
      <dsp:spPr>
        <a:xfrm>
          <a:off x="8568379" y="1261026"/>
          <a:ext cx="2331017" cy="1416803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Уточнены нормы оценивания сочинения объёмом от </a:t>
          </a:r>
          <a:r>
            <a:rPr lang="ru-RU" sz="2000" kern="1200" dirty="0" smtClean="0">
              <a:solidFill>
                <a:srgbClr val="C00000"/>
              </a:solidFill>
            </a:rPr>
            <a:t>70</a:t>
          </a:r>
          <a:r>
            <a:rPr lang="ru-RU" sz="1800" kern="1200" dirty="0" smtClean="0">
              <a:solidFill>
                <a:schemeClr val="tx1"/>
              </a:solidFill>
            </a:rPr>
            <a:t> до </a:t>
          </a:r>
          <a:r>
            <a:rPr lang="ru-RU" sz="2000" kern="1200" dirty="0" smtClean="0">
              <a:solidFill>
                <a:srgbClr val="C00000"/>
              </a:solidFill>
            </a:rPr>
            <a:t>150</a:t>
          </a:r>
          <a:r>
            <a:rPr lang="ru-RU" sz="1800" kern="1200" dirty="0" smtClean="0">
              <a:solidFill>
                <a:schemeClr val="tx1"/>
              </a:solidFill>
            </a:rPr>
            <a:t> слов.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8568379" y="1261026"/>
        <a:ext cx="2331017" cy="1416803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00358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003588" cy="10327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25</a:t>
          </a:r>
          <a:r>
            <a:rPr lang="ru-RU" sz="1800" kern="1200" dirty="0" smtClean="0"/>
            <a:t> будет оцениваться, исходя из максимального балла за его выполнение, равного 1. </a:t>
          </a:r>
          <a:endParaRPr lang="ru-RU" sz="1800" kern="1200" dirty="0"/>
        </a:p>
      </dsp:txBody>
      <dsp:txXfrm>
        <a:off x="0" y="0"/>
        <a:ext cx="4003588" cy="103279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00358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003588" cy="1026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Максимальный первичный балл за выполнение работы уменьшен с </a:t>
          </a:r>
          <a:r>
            <a:rPr lang="ru-RU" sz="2000" kern="1200" dirty="0" smtClean="0">
              <a:solidFill>
                <a:srgbClr val="C00000"/>
              </a:solidFill>
            </a:rPr>
            <a:t>30</a:t>
          </a:r>
          <a:r>
            <a:rPr lang="ru-RU" sz="1800" kern="1200" dirty="0" smtClean="0"/>
            <a:t> до </a:t>
          </a:r>
          <a:r>
            <a:rPr lang="ru-RU" sz="2000" kern="1200" dirty="0" smtClean="0">
              <a:solidFill>
                <a:srgbClr val="C00000"/>
              </a:solidFill>
            </a:rPr>
            <a:t>29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0" y="0"/>
        <a:ext cx="4003588" cy="102698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28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58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28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59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66463" y="260423"/>
        <a:ext cx="1372900" cy="175680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421"/>
          <a:ext cx="1210627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421"/>
          <a:ext cx="12106275" cy="862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Исключено задание </a:t>
          </a:r>
          <a:r>
            <a:rPr lang="ru-RU" sz="1800" kern="1200" dirty="0" smtClean="0"/>
            <a:t>на дополнение схемы (линия 1); вместо него </a:t>
          </a:r>
          <a:r>
            <a:rPr lang="ru-RU" sz="1800" kern="1200" dirty="0" smtClean="0">
              <a:solidFill>
                <a:srgbClr val="C00000"/>
              </a:solidFill>
            </a:rPr>
            <a:t>включено задание</a:t>
          </a:r>
          <a:r>
            <a:rPr lang="ru-RU" sz="1800" kern="1200" dirty="0" smtClean="0"/>
            <a:t>, проверяющие умение прогнозировать результаты эксперимента, построенное на знаниях из области физиологии клеток и организмов разных царств живой природы (линия 2 КИМ ЕГЭ 2022 г.).</a:t>
          </a:r>
          <a:endParaRPr lang="ru-RU" sz="1800" kern="1200" dirty="0"/>
        </a:p>
      </dsp:txBody>
      <dsp:txXfrm>
        <a:off x="0" y="421"/>
        <a:ext cx="12106275" cy="862586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3E21C-BD85-4643-90AF-05E6268941C3}">
      <dsp:nvSpPr>
        <dsp:cNvPr id="0" name=""/>
        <dsp:cNvSpPr/>
      </dsp:nvSpPr>
      <dsp:spPr>
        <a:xfrm>
          <a:off x="2187056" y="545788"/>
          <a:ext cx="1374419" cy="11047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Объединены в единый модуль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Линии с 5 по 8</a:t>
          </a:r>
          <a:endParaRPr lang="ru-RU" sz="1200" kern="1200" dirty="0"/>
        </a:p>
      </dsp:txBody>
      <dsp:txXfrm>
        <a:off x="2388335" y="707570"/>
        <a:ext cx="971861" cy="781152"/>
      </dsp:txXfrm>
    </dsp:sp>
    <dsp:sp modelId="{3E2B4335-3E61-4437-ABB6-65108C70A98F}">
      <dsp:nvSpPr>
        <dsp:cNvPr id="0" name=""/>
        <dsp:cNvSpPr/>
      </dsp:nvSpPr>
      <dsp:spPr>
        <a:xfrm rot="11872447">
          <a:off x="1111162" y="604596"/>
          <a:ext cx="1091205" cy="201830"/>
        </a:xfrm>
        <a:prstGeom prst="lef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000C33-989A-4E59-AC7E-6EECEF6EDB8D}">
      <dsp:nvSpPr>
        <dsp:cNvPr id="0" name=""/>
        <dsp:cNvSpPr/>
      </dsp:nvSpPr>
      <dsp:spPr>
        <a:xfrm>
          <a:off x="352704" y="268943"/>
          <a:ext cx="1569585" cy="538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«Клетка как биологическая система»</a:t>
          </a:r>
          <a:endParaRPr lang="ru-RU" sz="1100" kern="1200" dirty="0"/>
        </a:p>
      </dsp:txBody>
      <dsp:txXfrm>
        <a:off x="368468" y="284707"/>
        <a:ext cx="1538057" cy="506687"/>
      </dsp:txXfrm>
    </dsp:sp>
    <dsp:sp modelId="{0FD71D4C-FC3D-4CAA-A3EF-E0F68517E778}">
      <dsp:nvSpPr>
        <dsp:cNvPr id="0" name=""/>
        <dsp:cNvSpPr/>
      </dsp:nvSpPr>
      <dsp:spPr>
        <a:xfrm rot="16200024">
          <a:off x="2701785" y="252308"/>
          <a:ext cx="344972" cy="201830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alpha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2CD032-38EE-4E3C-B7AD-1B26690022E6}">
      <dsp:nvSpPr>
        <dsp:cNvPr id="0" name=""/>
        <dsp:cNvSpPr/>
      </dsp:nvSpPr>
      <dsp:spPr>
        <a:xfrm>
          <a:off x="2018906" y="-88369"/>
          <a:ext cx="1710732" cy="538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Задания проверяющие умения по темам</a:t>
          </a:r>
          <a:endParaRPr lang="ru-RU" sz="1100" kern="1200" dirty="0"/>
        </a:p>
      </dsp:txBody>
      <dsp:txXfrm>
        <a:off x="2034670" y="-72605"/>
        <a:ext cx="1679204" cy="506687"/>
      </dsp:txXfrm>
    </dsp:sp>
    <dsp:sp modelId="{29F84331-928E-4B4B-A14A-C44C8AD2E21C}">
      <dsp:nvSpPr>
        <dsp:cNvPr id="0" name=""/>
        <dsp:cNvSpPr/>
      </dsp:nvSpPr>
      <dsp:spPr>
        <a:xfrm rot="20523447">
          <a:off x="3542923" y="617878"/>
          <a:ext cx="1005728" cy="201830"/>
        </a:xfrm>
        <a:prstGeom prst="lef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02DDB-0B01-40DA-8ADE-A60A2C6A47A7}">
      <dsp:nvSpPr>
        <dsp:cNvPr id="0" name=""/>
        <dsp:cNvSpPr/>
      </dsp:nvSpPr>
      <dsp:spPr>
        <a:xfrm>
          <a:off x="3823708" y="294772"/>
          <a:ext cx="1400975" cy="538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«Организм как биологическая система»</a:t>
          </a:r>
          <a:endParaRPr lang="ru-RU" sz="1100" kern="1200" dirty="0"/>
        </a:p>
      </dsp:txBody>
      <dsp:txXfrm>
        <a:off x="3839472" y="310536"/>
        <a:ext cx="1369447" cy="50668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403"/>
          <a:ext cx="4729164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403"/>
          <a:ext cx="4729164" cy="8263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При этом: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2 задания всегда проверяют знания и умения по теме «Клетка как биологическая система»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2 задания – по теме «Организм как биологическая система».</a:t>
          </a:r>
          <a:endParaRPr lang="ru-RU" sz="1200" kern="1200" dirty="0"/>
        </a:p>
      </dsp:txBody>
      <dsp:txXfrm>
        <a:off x="0" y="403"/>
        <a:ext cx="4729164" cy="82638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324"/>
          <a:ext cx="630078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324"/>
          <a:ext cx="6300789" cy="663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Задачи линии </a:t>
          </a:r>
          <a:r>
            <a:rPr lang="ru-RU" sz="2000" kern="1200" dirty="0" smtClean="0">
              <a:solidFill>
                <a:srgbClr val="C00000"/>
              </a:solidFill>
            </a:rPr>
            <a:t>6 </a:t>
          </a:r>
          <a:r>
            <a:rPr lang="ru-RU" sz="1800" kern="1200" dirty="0" smtClean="0"/>
            <a:t>по генетике в новой редакции расположены на позиции линии 4.</a:t>
          </a:r>
          <a:endParaRPr lang="ru-RU" sz="1800" kern="1200" dirty="0"/>
        </a:p>
      </dsp:txBody>
      <dsp:txXfrm>
        <a:off x="0" y="324"/>
        <a:ext cx="6300789" cy="663332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6234113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6234113" cy="1892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Задания линии </a:t>
          </a:r>
          <a:r>
            <a:rPr lang="ru-RU" sz="2000" kern="1200" dirty="0" smtClean="0">
              <a:solidFill>
                <a:srgbClr val="C00000"/>
              </a:solidFill>
            </a:rPr>
            <a:t>22</a:t>
          </a:r>
          <a:r>
            <a:rPr lang="ru-RU" sz="1800" kern="1200" dirty="0" smtClean="0">
              <a:solidFill>
                <a:srgbClr val="C00000"/>
              </a:solidFill>
            </a:rPr>
            <a:t> видоизменены </a:t>
          </a:r>
          <a:r>
            <a:rPr lang="ru-RU" sz="1800" kern="1200" dirty="0" smtClean="0"/>
            <a:t>так, что проверяют знания и умения в рамках планирования, проведения и анализа результата эксперимента.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Повысился балл за выполнение </a:t>
          </a:r>
          <a:r>
            <a:rPr lang="ru-RU" sz="2000" kern="1200" dirty="0" smtClean="0">
              <a:solidFill>
                <a:srgbClr val="C00000"/>
              </a:solidFill>
            </a:rPr>
            <a:t>22</a:t>
          </a:r>
          <a:r>
            <a:rPr lang="ru-RU" sz="1800" kern="1200" dirty="0" smtClean="0">
              <a:solidFill>
                <a:srgbClr val="C00000"/>
              </a:solidFill>
            </a:rPr>
            <a:t> задания </a:t>
          </a:r>
          <a:r>
            <a:rPr lang="ru-RU" sz="1800" kern="1200" dirty="0" smtClean="0"/>
            <a:t>– 3 балла максимально(2 балла в 2021 г.).</a:t>
          </a:r>
          <a:endParaRPr lang="ru-RU" sz="1800" kern="1200" dirty="0"/>
        </a:p>
      </dsp:txBody>
      <dsp:txXfrm>
        <a:off x="0" y="0"/>
        <a:ext cx="6234113" cy="189227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25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56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19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38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180</a:t>
          </a:r>
          <a:endParaRPr lang="ru-RU" sz="2000" kern="1200" dirty="0">
            <a:solidFill>
              <a:srgbClr val="C00000"/>
            </a:solidFill>
          </a:endParaRPr>
        </a:p>
      </dsp:txBody>
      <dsp:txXfrm>
        <a:off x="1566463" y="260423"/>
        <a:ext cx="1372900" cy="1756800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916357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916357" cy="1197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C00000"/>
              </a:solidFill>
            </a:rPr>
            <a:t>Исключены задания 2021 г.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C00000"/>
              </a:solidFill>
            </a:rPr>
            <a:t>6,7,10,22,23,25</a:t>
          </a:r>
          <a:endParaRPr lang="ru-RU" sz="2800" kern="1200" dirty="0">
            <a:solidFill>
              <a:srgbClr val="C00000"/>
            </a:solidFill>
          </a:endParaRPr>
        </a:p>
      </dsp:txBody>
      <dsp:txXfrm>
        <a:off x="0" y="0"/>
        <a:ext cx="4916357" cy="11975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7D8CB-31DE-4720-81AC-A74472B3C3FA}">
      <dsp:nvSpPr>
        <dsp:cNvPr id="0" name=""/>
        <dsp:cNvSpPr/>
      </dsp:nvSpPr>
      <dsp:spPr>
        <a:xfrm>
          <a:off x="0" y="170"/>
          <a:ext cx="3317286" cy="42106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Задания с кратким ответом</a:t>
          </a:r>
          <a:endParaRPr lang="ru-RU" sz="1800" kern="1200" dirty="0"/>
        </a:p>
      </dsp:txBody>
      <dsp:txXfrm>
        <a:off x="20555" y="20725"/>
        <a:ext cx="3276176" cy="379952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80531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805312" cy="4553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Задания </a:t>
          </a:r>
          <a:r>
            <a:rPr lang="ru-RU" sz="1800" kern="1200" dirty="0" smtClean="0">
              <a:solidFill>
                <a:srgbClr val="C00000"/>
              </a:solidFill>
            </a:rPr>
            <a:t>3</a:t>
          </a:r>
          <a:r>
            <a:rPr lang="ru-RU" sz="1600" kern="1200" dirty="0" smtClean="0">
              <a:solidFill>
                <a:srgbClr val="C00000"/>
              </a:solidFill>
            </a:rPr>
            <a:t> и </a:t>
          </a:r>
          <a:r>
            <a:rPr lang="ru-RU" sz="1800" kern="1200" dirty="0" smtClean="0">
              <a:solidFill>
                <a:srgbClr val="C00000"/>
              </a:solidFill>
            </a:rPr>
            <a:t>4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2021 г.) преобразованы в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18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2022 г.) с развернутым ответом на проверку знания исторических понятий и умения использовать эти понятия в историческом контексте.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11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2021 г.) преобразовано в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4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2022 г.) – исключен материал по истории зарубежных стран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15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2021 г.) преобразовано в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10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2022 г.) – нацелено на проверку умения соотносить информацию, представленную в разных знаковых системах, - историческую карту и текст.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Задания </a:t>
          </a:r>
          <a:r>
            <a:rPr lang="ru-RU" sz="1800" kern="1200" dirty="0" smtClean="0">
              <a:solidFill>
                <a:srgbClr val="C00000"/>
              </a:solidFill>
            </a:rPr>
            <a:t>6</a:t>
          </a:r>
          <a:r>
            <a:rPr lang="ru-RU" sz="1600" kern="1200" dirty="0" smtClean="0">
              <a:solidFill>
                <a:srgbClr val="C00000"/>
              </a:solidFill>
            </a:rPr>
            <a:t> и </a:t>
          </a:r>
          <a:r>
            <a:rPr lang="ru-RU" sz="1800" kern="1200" dirty="0" smtClean="0">
              <a:solidFill>
                <a:srgbClr val="C00000"/>
              </a:solidFill>
            </a:rPr>
            <a:t>11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2022 г.) исключено положение, указывающее на количество правильных элементов ответа</a:t>
          </a:r>
          <a:endParaRPr lang="ru-RU" sz="1600" kern="1200" dirty="0"/>
        </a:p>
      </dsp:txBody>
      <dsp:txXfrm>
        <a:off x="0" y="0"/>
        <a:ext cx="4805312" cy="4553561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512490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5124905" cy="4789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Задания </a:t>
          </a:r>
          <a:r>
            <a:rPr lang="ru-RU" sz="2000" kern="1200" dirty="0" smtClean="0">
              <a:solidFill>
                <a:srgbClr val="C00000"/>
              </a:solidFill>
            </a:rPr>
            <a:t>18 </a:t>
          </a:r>
          <a:r>
            <a:rPr lang="ru-RU" sz="1800" kern="1200" dirty="0" smtClean="0">
              <a:solidFill>
                <a:srgbClr val="C00000"/>
              </a:solidFill>
            </a:rPr>
            <a:t>и </a:t>
          </a:r>
          <a:r>
            <a:rPr lang="ru-RU" sz="2000" kern="1200" dirty="0" smtClean="0">
              <a:solidFill>
                <a:srgbClr val="C00000"/>
              </a:solidFill>
            </a:rPr>
            <a:t>19</a:t>
          </a:r>
          <a:r>
            <a:rPr lang="ru-RU" sz="1800" kern="1200" dirty="0" smtClean="0">
              <a:solidFill>
                <a:schemeClr val="tx1"/>
              </a:solidFill>
            </a:rPr>
            <a:t> (нумерация 2021 г.) с краткими ответами на работу с изображениями преобразованы в </a:t>
          </a:r>
          <a:r>
            <a:rPr lang="ru-RU" sz="1800" kern="1200" dirty="0" smtClean="0">
              <a:solidFill>
                <a:srgbClr val="C00000"/>
              </a:solidFill>
            </a:rPr>
            <a:t>задания </a:t>
          </a:r>
          <a:r>
            <a:rPr lang="ru-RU" sz="2000" kern="1200" dirty="0" smtClean="0">
              <a:solidFill>
                <a:srgbClr val="C00000"/>
              </a:solidFill>
            </a:rPr>
            <a:t>14</a:t>
          </a:r>
          <a:r>
            <a:rPr lang="ru-RU" sz="1800" kern="1200" dirty="0" smtClean="0">
              <a:solidFill>
                <a:srgbClr val="C00000"/>
              </a:solidFill>
            </a:rPr>
            <a:t> и </a:t>
          </a:r>
          <a:r>
            <a:rPr lang="ru-RU" sz="2000" kern="1200" dirty="0" smtClean="0">
              <a:solidFill>
                <a:srgbClr val="C00000"/>
              </a:solidFill>
            </a:rPr>
            <a:t>15</a:t>
          </a:r>
          <a:r>
            <a:rPr lang="ru-RU" sz="1800" kern="1200" dirty="0" smtClean="0">
              <a:solidFill>
                <a:srgbClr val="C00000"/>
              </a:solidFill>
            </a:rPr>
            <a:t> </a:t>
          </a:r>
          <a:r>
            <a:rPr lang="ru-RU" sz="1800" kern="1200" dirty="0" smtClean="0">
              <a:solidFill>
                <a:schemeClr val="tx1"/>
              </a:solidFill>
            </a:rPr>
            <a:t>(нумерация 2022 г.) с развернутым ответом, предполагающим </a:t>
          </a:r>
          <a:r>
            <a:rPr lang="ru-RU" sz="1800" kern="1200" dirty="0" smtClean="0"/>
            <a:t>самостоятельное объяснение вывода об изображении и указание факта, связанного с изображённым памятником культуры.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24</a:t>
          </a:r>
          <a:r>
            <a:rPr lang="ru-RU" sz="1800" kern="1200" dirty="0" smtClean="0">
              <a:solidFill>
                <a:srgbClr val="C00000"/>
              </a:solidFill>
            </a:rPr>
            <a:t> </a:t>
          </a:r>
          <a:r>
            <a:rPr lang="ru-RU" sz="1800" kern="1200" dirty="0" smtClean="0"/>
            <a:t>на аргументацию (нумерация 2021 г.) усовершенствовано: </a:t>
          </a:r>
          <a:r>
            <a:rPr lang="ru-RU" sz="1800" kern="1200" dirty="0" smtClean="0">
              <a:solidFill>
                <a:srgbClr val="C00000"/>
              </a:solidFill>
            </a:rPr>
            <a:t>в задание </a:t>
          </a:r>
          <a:r>
            <a:rPr lang="ru-RU" sz="2000" kern="1200" dirty="0" smtClean="0">
              <a:solidFill>
                <a:srgbClr val="C00000"/>
              </a:solidFill>
            </a:rPr>
            <a:t>19</a:t>
          </a:r>
          <a:r>
            <a:rPr lang="ru-RU" sz="1800" kern="1200" dirty="0" smtClean="0"/>
            <a:t> (по нумерации 2022 г.) добавлен материал по истории зарубежных стран.</a:t>
          </a:r>
          <a:endParaRPr lang="ru-RU" sz="1800" kern="1200" dirty="0">
            <a:solidFill>
              <a:srgbClr val="C00000"/>
            </a:solidFill>
          </a:endParaRPr>
        </a:p>
      </dsp:txBody>
      <dsp:txXfrm>
        <a:off x="0" y="0"/>
        <a:ext cx="5124905" cy="4789001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2334"/>
          <a:ext cx="527969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2334"/>
          <a:ext cx="5274535" cy="4784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целях усиления содержательной составляющей экзаменационной работы, посвящённой Великой Отечественной войне, вместо задания с кратким ответом, посвящённого Великой Отечественной войне (</a:t>
          </a: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8</a:t>
          </a:r>
          <a:r>
            <a:rPr lang="ru-RU" sz="1800" kern="1200" dirty="0" smtClean="0"/>
            <a:t> по нумерации 2021 г.) включено задание с развёрнутым ответом, предполагающее работу с историческими источниками по теме Великой Отечественной войны (</a:t>
          </a: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16</a:t>
          </a:r>
          <a:r>
            <a:rPr lang="ru-RU" sz="1800" kern="1200" dirty="0" smtClean="0">
              <a:solidFill>
                <a:srgbClr val="C00000"/>
              </a:solidFill>
            </a:rPr>
            <a:t> </a:t>
          </a:r>
          <a:r>
            <a:rPr lang="ru-RU" sz="1800" kern="1200" dirty="0" smtClean="0"/>
            <a:t>по нумерации 2022 г.).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экзаменационную работу добавлено новое задание на установление причинно-следственных связей (</a:t>
          </a:r>
          <a:r>
            <a:rPr lang="ru-RU" sz="2000" kern="1200" dirty="0" smtClean="0">
              <a:solidFill>
                <a:srgbClr val="C00000"/>
              </a:solidFill>
            </a:rPr>
            <a:t>17</a:t>
          </a:r>
          <a:r>
            <a:rPr lang="ru-RU" sz="1800" kern="1200" dirty="0" smtClean="0"/>
            <a:t> по нумерации 2022 г.).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0" y="2334"/>
        <a:ext cx="5274535" cy="4784331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34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47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180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31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43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180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1566463" y="260423"/>
        <a:ext cx="1372900" cy="1756800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33849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3384981" cy="3427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13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изменен контекст –  задание проверяет умение использовать </a:t>
          </a:r>
          <a:r>
            <a:rPr lang="ru-RU" sz="1800" kern="1200" dirty="0" smtClean="0"/>
            <a:t>географические знания для установления хронологии событий в геологической истории Земли.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0" y="0"/>
        <a:ext cx="3384981" cy="3427800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3356816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3356816" cy="3399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Задания 19 и 20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мини-тест, проверяющий умение определять и находить информацию, недостающую для решения задачи, и информацию, необходимую для классификации географических объектов по заданным основаниям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0" y="0"/>
        <a:ext cx="3356816" cy="3399482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185873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185873" cy="890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C00000"/>
              </a:solidFill>
            </a:rPr>
            <a:t>Количество заданий сокращено, при этом увеличено количество заданий с развернутым ответом</a:t>
          </a:r>
          <a:endParaRPr lang="ru-RU" sz="2000" kern="1200" dirty="0">
            <a:solidFill>
              <a:srgbClr val="C00000"/>
            </a:solidFill>
          </a:endParaRPr>
        </a:p>
      </dsp:txBody>
      <dsp:txXfrm>
        <a:off x="0" y="0"/>
        <a:ext cx="4185873" cy="890980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5763927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5763927" cy="4145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3</a:t>
          </a:r>
          <a:r>
            <a:rPr lang="ru-RU" sz="1600" kern="1200" dirty="0" smtClean="0"/>
            <a:t>, проверяющее умение использовать знания об основных географических закономерностях для решения определения и сравнения свойств географических объектов и явлений.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Задания </a:t>
          </a:r>
          <a:r>
            <a:rPr lang="ru-RU" sz="1800" kern="1200" dirty="0" smtClean="0">
              <a:solidFill>
                <a:srgbClr val="C00000"/>
              </a:solidFill>
            </a:rPr>
            <a:t>23, 24, 25 </a:t>
          </a:r>
          <a:r>
            <a:rPr lang="ru-RU" sz="1600" kern="1200" dirty="0" smtClean="0"/>
            <a:t>– мини-тест из трёх заданий к тексту, проверяющих умение использовать географические знания для определения положения и взаиморасположения географических объектов, для описания существенных признаков изученных географических объектов, процессов и явлений, для распознавания в повседневной жизни проявления географических процессов и явлений, для объяснения географических объектов и явлений, установления причинно-следственных связей между ними.</a:t>
          </a:r>
        </a:p>
      </dsp:txBody>
      <dsp:txXfrm>
        <a:off x="0" y="0"/>
        <a:ext cx="5763927" cy="4145588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576557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5765571" cy="4145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8</a:t>
          </a:r>
          <a:r>
            <a:rPr lang="ru-RU" sz="1800" kern="1200" dirty="0" smtClean="0"/>
            <a:t>,</a:t>
          </a:r>
          <a:r>
            <a:rPr lang="ru-RU" sz="1600" kern="1200" dirty="0" smtClean="0"/>
            <a:t> проверяющее умение использовать географические знания для установления взаимосвязей между изученными географическими процессами и явлениями.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31</a:t>
          </a:r>
          <a:r>
            <a:rPr lang="ru-RU" sz="1600" kern="1200" dirty="0" smtClean="0"/>
            <a:t>, проверяющее умение использовать географические знания для аргументации различных точек зрения на актуальные экологические и социально-экономические проблемы и умение использовать географические знания и информацию для решения проблем, имеющих географические аспекты.</a:t>
          </a:r>
          <a:endParaRPr lang="ru-RU" sz="1600" kern="1200" dirty="0"/>
        </a:p>
      </dsp:txBody>
      <dsp:txXfrm>
        <a:off x="0" y="0"/>
        <a:ext cx="5765571" cy="4145588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7D8CB-31DE-4720-81AC-A74472B3C3FA}">
      <dsp:nvSpPr>
        <dsp:cNvPr id="0" name=""/>
        <dsp:cNvSpPr/>
      </dsp:nvSpPr>
      <dsp:spPr>
        <a:xfrm>
          <a:off x="0" y="16914"/>
          <a:ext cx="9262076" cy="106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Включен ряд заданий, аналогичных по конструкции тем, которые использовались в течение последних четырех лет в ВПР для 11 класса:</a:t>
          </a:r>
          <a:endParaRPr lang="ru-RU" sz="1800" kern="1200" dirty="0"/>
        </a:p>
      </dsp:txBody>
      <dsp:txXfrm>
        <a:off x="52089" y="69003"/>
        <a:ext cx="9157898" cy="962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7D8CB-31DE-4720-81AC-A74472B3C3FA}">
      <dsp:nvSpPr>
        <dsp:cNvPr id="0" name=""/>
        <dsp:cNvSpPr/>
      </dsp:nvSpPr>
      <dsp:spPr>
        <a:xfrm>
          <a:off x="0" y="261"/>
          <a:ext cx="2838617" cy="4209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Задания с развернутым ответом</a:t>
          </a:r>
          <a:endParaRPr lang="ru-RU" sz="1800" kern="1200" dirty="0"/>
        </a:p>
      </dsp:txBody>
      <dsp:txXfrm>
        <a:off x="20550" y="20811"/>
        <a:ext cx="2797517" cy="379871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29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64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25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57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180</a:t>
          </a:r>
          <a:endParaRPr lang="ru-RU" sz="2000" kern="1200" dirty="0">
            <a:solidFill>
              <a:srgbClr val="C00000"/>
            </a:solidFill>
          </a:endParaRPr>
        </a:p>
      </dsp:txBody>
      <dsp:txXfrm>
        <a:off x="1566463" y="260423"/>
        <a:ext cx="1372900" cy="1756800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16874"/>
          <a:ext cx="69170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6917081" cy="36367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10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с кратким ответом на анализ графика спроса и предложения (в КИМ 2021 г.) преобразовано в задание с развёрнутым ответом (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21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по нумерации 2022 г.).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Устранены дублирующие друг друга по проверяемым умениям задания: </a:t>
          </a:r>
          <a:r>
            <a:rPr lang="ru-RU" sz="1800" kern="1200" dirty="0" smtClean="0">
              <a:solidFill>
                <a:srgbClr val="C00000"/>
              </a:solidFill>
            </a:rPr>
            <a:t>22</a:t>
          </a:r>
          <a:r>
            <a:rPr lang="ru-RU" sz="1600" kern="1200" dirty="0" smtClean="0">
              <a:solidFill>
                <a:srgbClr val="C00000"/>
              </a:solidFill>
            </a:rPr>
            <a:t> и </a:t>
          </a:r>
          <a:r>
            <a:rPr lang="ru-RU" sz="1800" kern="1200" dirty="0" smtClean="0">
              <a:solidFill>
                <a:srgbClr val="C00000"/>
              </a:solidFill>
            </a:rPr>
            <a:t>26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>
              <a:solidFill>
                <a:schemeClr val="tx1"/>
              </a:solidFill>
            </a:rPr>
            <a:t>исключены</a:t>
          </a:r>
          <a:r>
            <a:rPr lang="ru-RU" sz="1600" kern="1200" dirty="0" smtClean="0"/>
            <a:t>, </a:t>
          </a:r>
          <a:r>
            <a:rPr lang="ru-RU" sz="1600" kern="1200" dirty="0" smtClean="0">
              <a:solidFill>
                <a:srgbClr val="C00000"/>
              </a:solidFill>
            </a:rPr>
            <a:t>задания </a:t>
          </a:r>
          <a:r>
            <a:rPr lang="ru-RU" sz="1800" kern="1200" dirty="0" smtClean="0">
              <a:solidFill>
                <a:srgbClr val="C00000"/>
              </a:solidFill>
            </a:rPr>
            <a:t>25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(позиция 25.1) и </a:t>
          </a:r>
          <a:r>
            <a:rPr lang="ru-RU" sz="1800" kern="1200" dirty="0" smtClean="0">
              <a:solidFill>
                <a:srgbClr val="C00000"/>
              </a:solidFill>
            </a:rPr>
            <a:t>23</a:t>
          </a:r>
          <a:r>
            <a:rPr lang="ru-RU" sz="1600" kern="1200" dirty="0" smtClean="0"/>
            <a:t> из КИМ ЕГЭ 2021 г. сохранены в составном задании к тексту.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Включено задание </a:t>
          </a:r>
          <a:r>
            <a:rPr lang="ru-RU" sz="1800" kern="1200" dirty="0" smtClean="0">
              <a:solidFill>
                <a:srgbClr val="C00000"/>
              </a:solidFill>
            </a:rPr>
            <a:t>23</a:t>
          </a:r>
          <a:r>
            <a:rPr lang="ru-RU" sz="1600" kern="1200" dirty="0" smtClean="0"/>
            <a:t> с развёрнутым ответом по Конституции Российской Федерации и законодательству Российской Федерации.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Задание на составление плана развёрнутого ответа по предложенной теме включено в составное задание </a:t>
          </a:r>
          <a:r>
            <a:rPr lang="ru-RU" sz="1800" kern="1200" dirty="0" smtClean="0">
              <a:solidFill>
                <a:srgbClr val="C00000"/>
              </a:solidFill>
            </a:rPr>
            <a:t>24 </a:t>
          </a:r>
          <a:r>
            <a:rPr lang="ru-RU" sz="1600" kern="1200" dirty="0" smtClean="0">
              <a:solidFill>
                <a:srgbClr val="C00000"/>
              </a:solidFill>
            </a:rPr>
            <a:t>и</a:t>
          </a:r>
          <a:r>
            <a:rPr lang="ru-RU" sz="1800" kern="1200" dirty="0" smtClean="0">
              <a:solidFill>
                <a:srgbClr val="C00000"/>
              </a:solidFill>
            </a:rPr>
            <a:t> 25</a:t>
          </a:r>
          <a:r>
            <a:rPr lang="ru-RU" sz="1600" kern="1200" dirty="0" smtClean="0"/>
            <a:t>, соединившее составление плана и элементы мини-сочинения.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Максимальный балл за выполнение </a:t>
          </a:r>
          <a:r>
            <a:rPr lang="ru-RU" sz="1600" kern="1200" dirty="0" smtClean="0">
              <a:solidFill>
                <a:srgbClr val="C00000"/>
              </a:solidFill>
            </a:rPr>
            <a:t>задания </a:t>
          </a:r>
          <a:r>
            <a:rPr lang="ru-RU" sz="1800" kern="1200" dirty="0" smtClean="0">
              <a:solidFill>
                <a:srgbClr val="C00000"/>
              </a:solidFill>
            </a:rPr>
            <a:t>22</a:t>
          </a:r>
          <a:r>
            <a:rPr lang="ru-RU" sz="1600" kern="1200" dirty="0" smtClean="0"/>
            <a:t> (по нумерации 2022 г.) увеличен с </a:t>
          </a:r>
          <a:r>
            <a:rPr lang="ru-RU" sz="1800" kern="1200" dirty="0" smtClean="0">
              <a:solidFill>
                <a:srgbClr val="C00000"/>
              </a:solidFill>
            </a:rPr>
            <a:t>3</a:t>
          </a:r>
          <a:r>
            <a:rPr lang="ru-RU" sz="1800" kern="1200" dirty="0" smtClean="0"/>
            <a:t> </a:t>
          </a:r>
          <a:r>
            <a:rPr lang="ru-RU" sz="1600" kern="1200" dirty="0" smtClean="0"/>
            <a:t>до </a:t>
          </a:r>
          <a:r>
            <a:rPr lang="ru-RU" sz="1800" kern="1200" dirty="0" smtClean="0">
              <a:solidFill>
                <a:srgbClr val="C00000"/>
              </a:solidFill>
            </a:rPr>
            <a:t>4</a:t>
          </a:r>
          <a:r>
            <a:rPr lang="ru-RU" sz="1600" kern="1200" dirty="0" smtClean="0"/>
            <a:t> баллов.</a:t>
          </a:r>
          <a:endParaRPr lang="ru-RU" sz="1400" kern="1200" dirty="0"/>
        </a:p>
      </dsp:txBody>
      <dsp:txXfrm>
        <a:off x="0" y="0"/>
        <a:ext cx="6917081" cy="3636739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DDE16-4419-44A5-83C4-750E50E85031}">
      <dsp:nvSpPr>
        <dsp:cNvPr id="0" name=""/>
        <dsp:cNvSpPr/>
      </dsp:nvSpPr>
      <dsp:spPr>
        <a:xfrm>
          <a:off x="69995" y="0"/>
          <a:ext cx="4297286" cy="969266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Исключены задания 2021 г.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rgbClr val="C00000"/>
              </a:solidFill>
            </a:rPr>
            <a:t>1, 2, 20 и 29</a:t>
          </a:r>
          <a:endParaRPr lang="ru-RU" sz="3200" kern="1200" dirty="0">
            <a:solidFill>
              <a:srgbClr val="C00000"/>
            </a:solidFill>
          </a:endParaRPr>
        </a:p>
      </dsp:txBody>
      <dsp:txXfrm>
        <a:off x="69995" y="0"/>
        <a:ext cx="4297286" cy="969266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44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100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195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44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100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207</a:t>
          </a:r>
          <a:endParaRPr lang="ru-RU" sz="2000" kern="1200" dirty="0">
            <a:solidFill>
              <a:srgbClr val="C00000"/>
            </a:solidFill>
          </a:endParaRPr>
        </a:p>
      </dsp:txBody>
      <dsp:txXfrm>
        <a:off x="1566463" y="260423"/>
        <a:ext cx="1372900" cy="1756800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DDE16-4419-44A5-83C4-750E50E85031}">
      <dsp:nvSpPr>
        <dsp:cNvPr id="0" name=""/>
        <dsp:cNvSpPr/>
      </dsp:nvSpPr>
      <dsp:spPr>
        <a:xfrm>
          <a:off x="26704" y="0"/>
          <a:ext cx="3233055" cy="729225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В раздел 4 «Письменная речь»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И раздел 5 «Говорение»</a:t>
          </a:r>
          <a:endParaRPr lang="ru-RU" sz="1600" kern="1200" dirty="0">
            <a:solidFill>
              <a:srgbClr val="C00000"/>
            </a:solidFill>
          </a:endParaRPr>
        </a:p>
      </dsp:txBody>
      <dsp:txXfrm>
        <a:off x="26704" y="0"/>
        <a:ext cx="3233055" cy="729225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A3996-4B4F-4164-853A-1E288A99BA33}">
      <dsp:nvSpPr>
        <dsp:cNvPr id="0" name=""/>
        <dsp:cNvSpPr/>
      </dsp:nvSpPr>
      <dsp:spPr>
        <a:xfrm>
          <a:off x="0" y="1199"/>
          <a:ext cx="5224377" cy="4041508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«Письменная речь»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39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>
              <a:solidFill>
                <a:schemeClr val="tx1"/>
              </a:solidFill>
            </a:rPr>
            <a:t>– изменился вид письменного сообщения на электронное, внесены изменения в критерии оценивания задания. Максимальное количество баллов за выполнение задания 39 не изменилось - 6 баллов.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Задании </a:t>
          </a:r>
          <a:r>
            <a:rPr lang="ru-RU" sz="1800" kern="1200" dirty="0" smtClean="0">
              <a:solidFill>
                <a:srgbClr val="C00000"/>
              </a:solidFill>
            </a:rPr>
            <a:t>40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>
              <a:solidFill>
                <a:schemeClr val="tx1"/>
              </a:solidFill>
            </a:rPr>
            <a:t>– изменился вид письменной работы, где необходимо создать развёрнутое высказывание с элементами рассуждения на основе таблицы/диаграммы и выразить своё мнение по теме проекта. Внесены изменения в критерии оценивания задания. Максимальное количество баллов за выполнение задания 40 не изменилось – 14  баллов.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Время выполнения письменной части увеличено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до </a:t>
          </a:r>
          <a:r>
            <a:rPr lang="ru-RU" sz="1800" kern="1200" dirty="0" smtClean="0">
              <a:solidFill>
                <a:srgbClr val="C00000"/>
              </a:solidFill>
            </a:rPr>
            <a:t>190</a:t>
          </a:r>
          <a:r>
            <a:rPr lang="ru-RU" sz="1600" kern="1200" dirty="0" smtClean="0">
              <a:solidFill>
                <a:schemeClr val="tx1"/>
              </a:solidFill>
            </a:rPr>
            <a:t> минут (180 минут в 2021 г.)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1199"/>
        <a:ext cx="5224377" cy="4041508"/>
      </dsp:txXfrm>
    </dsp:sp>
    <dsp:sp modelId="{21339F49-F115-415D-A7A1-DF01AF2E80DC}">
      <dsp:nvSpPr>
        <dsp:cNvPr id="0" name=""/>
        <dsp:cNvSpPr/>
      </dsp:nvSpPr>
      <dsp:spPr>
        <a:xfrm>
          <a:off x="6417881" y="0"/>
          <a:ext cx="5233372" cy="4045708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«Говорение»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2 </a:t>
          </a:r>
          <a:r>
            <a:rPr lang="ru-RU" sz="1600" kern="1200" dirty="0" smtClean="0">
              <a:solidFill>
                <a:schemeClr val="tx1"/>
              </a:solidFill>
            </a:rPr>
            <a:t>-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>
              <a:solidFill>
                <a:schemeClr val="tx1"/>
              </a:solidFill>
            </a:rPr>
            <a:t>сокращено количество вопросов, которые должен задать участник экзамена, с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800" kern="1200" dirty="0" smtClean="0">
              <a:solidFill>
                <a:srgbClr val="C00000"/>
              </a:solidFill>
            </a:rPr>
            <a:t>5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>
              <a:solidFill>
                <a:schemeClr val="tx1"/>
              </a:solidFill>
            </a:rPr>
            <a:t>до </a:t>
          </a:r>
          <a:r>
            <a:rPr lang="ru-RU" sz="1800" kern="1200" dirty="0" smtClean="0">
              <a:solidFill>
                <a:srgbClr val="C00000"/>
              </a:solidFill>
            </a:rPr>
            <a:t>4</a:t>
          </a:r>
          <a:r>
            <a:rPr lang="ru-RU" sz="1600" kern="1200" dirty="0" smtClean="0">
              <a:solidFill>
                <a:schemeClr val="tx1"/>
              </a:solidFill>
            </a:rPr>
            <a:t>, максимальный балл за выполнение задания - </a:t>
          </a:r>
          <a:r>
            <a:rPr lang="ru-RU" sz="1800" kern="1200" dirty="0" smtClean="0">
              <a:solidFill>
                <a:srgbClr val="C00000"/>
              </a:solidFill>
            </a:rPr>
            <a:t>4</a:t>
          </a:r>
          <a:r>
            <a:rPr lang="ru-RU" sz="1600" kern="1200" dirty="0" smtClean="0">
              <a:solidFill>
                <a:schemeClr val="tx1"/>
              </a:solidFill>
            </a:rPr>
            <a:t>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3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>
              <a:solidFill>
                <a:schemeClr val="tx1"/>
              </a:solidFill>
            </a:rPr>
            <a:t>– изменен тип задания на интервью из </a:t>
          </a:r>
          <a:r>
            <a:rPr lang="ru-RU" sz="1800" kern="1200" dirty="0" smtClean="0">
              <a:solidFill>
                <a:srgbClr val="C00000"/>
              </a:solidFill>
            </a:rPr>
            <a:t>5</a:t>
          </a:r>
          <a:r>
            <a:rPr lang="ru-RU" sz="1600" kern="1200" dirty="0" smtClean="0">
              <a:solidFill>
                <a:schemeClr val="tx1"/>
              </a:solidFill>
            </a:rPr>
            <a:t> вопросов, максимальный балл за выполнение задания – </a:t>
          </a:r>
          <a:r>
            <a:rPr lang="ru-RU" sz="1800" kern="1200" dirty="0" smtClean="0">
              <a:solidFill>
                <a:srgbClr val="C00000"/>
              </a:solidFill>
            </a:rPr>
            <a:t>5</a:t>
          </a:r>
          <a:r>
            <a:rPr lang="ru-RU" sz="1600" kern="1200" dirty="0" smtClean="0">
              <a:solidFill>
                <a:schemeClr val="tx1"/>
              </a:solidFill>
            </a:rPr>
            <a:t>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4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>
              <a:solidFill>
                <a:schemeClr val="tx1"/>
              </a:solidFill>
            </a:rPr>
            <a:t>– добавлено выполнение проектной работы, максимальный балл за выполнение задания – </a:t>
          </a:r>
          <a:r>
            <a:rPr lang="ru-RU" sz="1800" kern="1200" dirty="0" smtClean="0">
              <a:solidFill>
                <a:srgbClr val="C00000"/>
              </a:solidFill>
            </a:rPr>
            <a:t>10</a:t>
          </a:r>
          <a:r>
            <a:rPr lang="ru-RU" sz="1600" kern="1200" dirty="0" smtClean="0">
              <a:solidFill>
                <a:schemeClr val="tx1"/>
              </a:solidFill>
            </a:rPr>
            <a:t>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Время выполнения устной части увеличено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до </a:t>
          </a:r>
          <a:r>
            <a:rPr lang="ru-RU" sz="1800" kern="1200" dirty="0" smtClean="0">
              <a:solidFill>
                <a:srgbClr val="C00000"/>
              </a:solidFill>
            </a:rPr>
            <a:t>17</a:t>
          </a:r>
          <a:r>
            <a:rPr lang="ru-RU" sz="1600" kern="1200" dirty="0" smtClean="0">
              <a:solidFill>
                <a:schemeClr val="tx1"/>
              </a:solidFill>
            </a:rPr>
            <a:t> минут (15 минут в 2021 г.).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417881" y="0"/>
        <a:ext cx="5233372" cy="4045708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32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80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192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32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80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194</a:t>
          </a:r>
          <a:endParaRPr lang="ru-RU" sz="2000" kern="1200" dirty="0">
            <a:solidFill>
              <a:srgbClr val="C00000"/>
            </a:solidFill>
          </a:endParaRPr>
        </a:p>
      </dsp:txBody>
      <dsp:txXfrm>
        <a:off x="1566463" y="260423"/>
        <a:ext cx="1372900" cy="1756800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DDE16-4419-44A5-83C4-750E50E85031}">
      <dsp:nvSpPr>
        <dsp:cNvPr id="0" name=""/>
        <dsp:cNvSpPr/>
      </dsp:nvSpPr>
      <dsp:spPr>
        <a:xfrm>
          <a:off x="26704" y="0"/>
          <a:ext cx="3233055" cy="729225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В раздел 4 «Письменная речь»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И раздел 5 «Говорение»</a:t>
          </a:r>
          <a:endParaRPr lang="ru-RU" sz="1600" kern="1200" dirty="0">
            <a:solidFill>
              <a:srgbClr val="C00000"/>
            </a:solidFill>
          </a:endParaRPr>
        </a:p>
      </dsp:txBody>
      <dsp:txXfrm>
        <a:off x="26704" y="0"/>
        <a:ext cx="3233055" cy="729225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A3996-4B4F-4164-853A-1E288A99BA33}">
      <dsp:nvSpPr>
        <dsp:cNvPr id="0" name=""/>
        <dsp:cNvSpPr/>
      </dsp:nvSpPr>
      <dsp:spPr>
        <a:xfrm>
          <a:off x="0" y="1199"/>
          <a:ext cx="5224377" cy="4041508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«Письменная речь»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28 </a:t>
          </a:r>
          <a:r>
            <a:rPr lang="ru-RU" sz="1600" kern="1200" dirty="0" smtClean="0">
              <a:solidFill>
                <a:schemeClr val="tx1"/>
              </a:solidFill>
            </a:rPr>
            <a:t>– изменился вид письменного сообщения на электронное, внесены изменения в критерии оценивания задания.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28 </a:t>
          </a:r>
          <a:r>
            <a:rPr lang="ru-RU" sz="1600" kern="1200" dirty="0" smtClean="0">
              <a:solidFill>
                <a:schemeClr val="tx1"/>
              </a:solidFill>
            </a:rPr>
            <a:t>– повышены требования к объему ответов </a:t>
          </a:r>
          <a:r>
            <a:rPr lang="ru-RU" sz="1800" kern="1200" dirty="0" smtClean="0">
              <a:solidFill>
                <a:srgbClr val="C00000"/>
              </a:solidFill>
            </a:rPr>
            <a:t>150-190</a:t>
          </a:r>
          <a:r>
            <a:rPr lang="ru-RU" sz="1600" kern="1200" dirty="0" smtClean="0">
              <a:solidFill>
                <a:schemeClr val="tx1"/>
              </a:solidFill>
            </a:rPr>
            <a:t> знаков (130-160 в 2021 г.)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29 </a:t>
          </a:r>
          <a:r>
            <a:rPr lang="ru-RU" sz="1600" kern="1200" dirty="0" smtClean="0">
              <a:solidFill>
                <a:schemeClr val="tx1"/>
              </a:solidFill>
            </a:rPr>
            <a:t>– повышены требования к объему ответов </a:t>
          </a:r>
          <a:r>
            <a:rPr lang="ru-RU" sz="1800" kern="1200" dirty="0" smtClean="0">
              <a:solidFill>
                <a:srgbClr val="C00000"/>
              </a:solidFill>
            </a:rPr>
            <a:t>160-200</a:t>
          </a:r>
          <a:r>
            <a:rPr lang="ru-RU" sz="1600" kern="1200" dirty="0" smtClean="0">
              <a:solidFill>
                <a:schemeClr val="tx1"/>
              </a:solidFill>
            </a:rPr>
            <a:t> знаков (140-180 в 2021 г.)</a:t>
          </a:r>
        </a:p>
      </dsp:txBody>
      <dsp:txXfrm>
        <a:off x="0" y="1199"/>
        <a:ext cx="5224377" cy="4041508"/>
      </dsp:txXfrm>
    </dsp:sp>
    <dsp:sp modelId="{21339F49-F115-415D-A7A1-DF01AF2E80DC}">
      <dsp:nvSpPr>
        <dsp:cNvPr id="0" name=""/>
        <dsp:cNvSpPr/>
      </dsp:nvSpPr>
      <dsp:spPr>
        <a:xfrm>
          <a:off x="6417881" y="0"/>
          <a:ext cx="5233372" cy="4045708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«Говорение»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3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>
              <a:solidFill>
                <a:schemeClr val="tx1"/>
              </a:solidFill>
            </a:rPr>
            <a:t>– предлагается выполнить проект на заданную тему.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Соответствующие изменения внесены в критерии оценивания выполнения задания.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Время выполнения устной части увеличено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до </a:t>
          </a:r>
          <a:r>
            <a:rPr lang="ru-RU" sz="1800" kern="1200" dirty="0" smtClean="0">
              <a:solidFill>
                <a:srgbClr val="C00000"/>
              </a:solidFill>
            </a:rPr>
            <a:t>14</a:t>
          </a:r>
          <a:r>
            <a:rPr lang="ru-RU" sz="1600" kern="1200" dirty="0" smtClean="0">
              <a:solidFill>
                <a:schemeClr val="tx1"/>
              </a:solidFill>
            </a:rPr>
            <a:t> минут (12 минут в 2021 г.).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417881" y="0"/>
        <a:ext cx="5233372" cy="4045708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17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58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12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55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235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1566463" y="260423"/>
        <a:ext cx="1372900" cy="1756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2130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2130" y="-80105"/>
        <a:ext cx="1894227" cy="451215"/>
      </dsp:txXfrm>
    </dsp:sp>
    <dsp:sp modelId="{75BECC8F-6D75-4848-BB65-5647FEC10CD6}">
      <dsp:nvSpPr>
        <dsp:cNvPr id="0" name=""/>
        <dsp:cNvSpPr/>
      </dsp:nvSpPr>
      <dsp:spPr>
        <a:xfrm>
          <a:off x="2130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20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20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180</a:t>
          </a:r>
          <a:endParaRPr lang="ru-RU" sz="2000" kern="1200" dirty="0"/>
        </a:p>
      </dsp:txBody>
      <dsp:txXfrm>
        <a:off x="2130" y="371109"/>
        <a:ext cx="1894227" cy="1756800"/>
      </dsp:txXfrm>
    </dsp:sp>
    <dsp:sp modelId="{98921F9E-2B7C-4691-969F-FD28E2E4FBE9}">
      <dsp:nvSpPr>
        <dsp:cNvPr id="0" name=""/>
        <dsp:cNvSpPr/>
      </dsp:nvSpPr>
      <dsp:spPr>
        <a:xfrm>
          <a:off x="2161291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2161291" y="-80105"/>
        <a:ext cx="1894227" cy="451215"/>
      </dsp:txXfrm>
    </dsp:sp>
    <dsp:sp modelId="{BCC00546-0E51-4F08-806C-2A3B4D92FF9D}">
      <dsp:nvSpPr>
        <dsp:cNvPr id="0" name=""/>
        <dsp:cNvSpPr/>
      </dsp:nvSpPr>
      <dsp:spPr>
        <a:xfrm>
          <a:off x="2161291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21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21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180</a:t>
          </a:r>
          <a:endParaRPr lang="ru-RU" sz="2000" kern="1200" dirty="0"/>
        </a:p>
      </dsp:txBody>
      <dsp:txXfrm>
        <a:off x="2161291" y="371109"/>
        <a:ext cx="1894227" cy="1756800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DDE16-4419-44A5-83C4-750E50E85031}">
      <dsp:nvSpPr>
        <dsp:cNvPr id="0" name=""/>
        <dsp:cNvSpPr/>
      </dsp:nvSpPr>
      <dsp:spPr>
        <a:xfrm>
          <a:off x="0" y="354"/>
          <a:ext cx="5076192" cy="1218114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Обогащен литературный материал: </a:t>
          </a:r>
          <a:br>
            <a:rPr lang="ru-RU" sz="1600" kern="1200" dirty="0" smtClean="0">
              <a:solidFill>
                <a:schemeClr val="tx1"/>
              </a:solidFill>
            </a:rPr>
          </a:br>
          <a:r>
            <a:rPr lang="ru-RU" sz="1600" kern="1200" dirty="0" smtClean="0">
              <a:solidFill>
                <a:schemeClr val="tx1"/>
              </a:solidFill>
            </a:rPr>
            <a:t>шире представлена поэзия второй половины ХIХ – ХХ в.,</a:t>
          </a:r>
          <a:br>
            <a:rPr lang="ru-RU" sz="1600" kern="1200" dirty="0" smtClean="0">
              <a:solidFill>
                <a:schemeClr val="tx1"/>
              </a:solidFill>
            </a:rPr>
          </a:br>
          <a:r>
            <a:rPr lang="ru-RU" sz="1600" kern="1200" dirty="0" smtClean="0">
              <a:solidFill>
                <a:schemeClr val="tx1"/>
              </a:solidFill>
            </a:rPr>
            <a:t>отечественная литература ХХI в.; </a:t>
          </a:r>
          <a:br>
            <a:rPr lang="ru-RU" sz="1600" kern="1200" dirty="0" smtClean="0">
              <a:solidFill>
                <a:schemeClr val="tx1"/>
              </a:solidFill>
            </a:rPr>
          </a:br>
          <a:r>
            <a:rPr lang="ru-RU" sz="1600" kern="1200" dirty="0" smtClean="0">
              <a:solidFill>
                <a:schemeClr val="tx1"/>
              </a:solidFill>
            </a:rPr>
            <a:t>включена зарубежная литература: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354"/>
        <a:ext cx="5076192" cy="1218114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7D8CB-31DE-4720-81AC-A74472B3C3FA}">
      <dsp:nvSpPr>
        <dsp:cNvPr id="0" name=""/>
        <dsp:cNvSpPr/>
      </dsp:nvSpPr>
      <dsp:spPr>
        <a:xfrm>
          <a:off x="0" y="170"/>
          <a:ext cx="5413718" cy="42106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Введены критерии оценивания грамотности</a:t>
          </a:r>
          <a:endParaRPr lang="ru-RU" sz="1800" kern="1200" dirty="0"/>
        </a:p>
      </dsp:txBody>
      <dsp:txXfrm>
        <a:off x="20555" y="20725"/>
        <a:ext cx="5372608" cy="379952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57530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5753099" cy="3819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в заданиях </a:t>
          </a:r>
          <a:r>
            <a:rPr lang="ru-RU" sz="1800" kern="1200" dirty="0" smtClean="0">
              <a:solidFill>
                <a:srgbClr val="C00000"/>
              </a:solidFill>
            </a:rPr>
            <a:t>7–11</a:t>
          </a:r>
          <a:r>
            <a:rPr lang="ru-RU" sz="1600" kern="1200" dirty="0" smtClean="0"/>
            <a:t> произведения зарубежной лирики могут привлекаться в качестве опорного текста для формулирования заданий разных видов с кратким и развёрнутым ответами; в ряде случаев при выполнении </a:t>
          </a:r>
          <a:r>
            <a:rPr lang="ru-RU" sz="1600" kern="1200" dirty="0" smtClean="0">
              <a:solidFill>
                <a:srgbClr val="C00000"/>
              </a:solidFill>
            </a:rPr>
            <a:t>заданий </a:t>
          </a:r>
          <a:r>
            <a:rPr lang="ru-RU" sz="1800" kern="1200" dirty="0" smtClean="0">
              <a:solidFill>
                <a:srgbClr val="C00000"/>
              </a:solidFill>
            </a:rPr>
            <a:t>6</a:t>
          </a:r>
          <a:r>
            <a:rPr lang="ru-RU" sz="1800" kern="1200" dirty="0" smtClean="0"/>
            <a:t> </a:t>
          </a:r>
          <a:r>
            <a:rPr lang="ru-RU" sz="1800" kern="1200" dirty="0" smtClean="0">
              <a:solidFill>
                <a:srgbClr val="C00000"/>
              </a:solidFill>
            </a:rPr>
            <a:t>и 11 </a:t>
          </a:r>
          <a:r>
            <a:rPr lang="ru-RU" sz="1600" kern="1200" dirty="0" smtClean="0"/>
            <a:t>допускается выбор примера для контекстного сопоставления не только из отечественной, но и из зарубежной литературы;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 некоторых формулировках тем сочинений части 2 предусмотрена возможность обращения к произведению отечественной или зарубежной литературы (по выбору участника).</a:t>
          </a:r>
        </a:p>
      </dsp:txBody>
      <dsp:txXfrm>
        <a:off x="0" y="0"/>
        <a:ext cx="5753099" cy="3819148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5668676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5668676" cy="3830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Количество заданий базового уровня сложности (с кратким ответом) сокращено с </a:t>
          </a:r>
          <a:r>
            <a:rPr lang="ru-RU" sz="1800" kern="1200" dirty="0" smtClean="0">
              <a:solidFill>
                <a:srgbClr val="C00000"/>
              </a:solidFill>
            </a:rPr>
            <a:t>12</a:t>
          </a:r>
          <a:r>
            <a:rPr lang="ru-RU" sz="1600" kern="1200" dirty="0" smtClean="0"/>
            <a:t> до </a:t>
          </a:r>
          <a:r>
            <a:rPr lang="ru-RU" sz="1800" kern="1200" dirty="0" smtClean="0">
              <a:solidFill>
                <a:srgbClr val="C00000"/>
              </a:solidFill>
            </a:rPr>
            <a:t>7</a:t>
          </a:r>
          <a:r>
            <a:rPr lang="ru-RU" sz="1600" kern="1200" dirty="0" smtClean="0"/>
            <a:t>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Увеличено количество заданий на выбор в части 1 (5.1/5.2, 10.1/10.2) и в части 2 - добавлена пятая тема сочинения с опорой на «диалог искусств».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Изменены требования к выполнению </a:t>
          </a:r>
          <a:r>
            <a:rPr lang="ru-RU" sz="1600" kern="1200" dirty="0" smtClean="0">
              <a:solidFill>
                <a:srgbClr val="C00000"/>
              </a:solidFill>
            </a:rPr>
            <a:t>заданий </a:t>
          </a:r>
          <a:r>
            <a:rPr lang="ru-RU" sz="1800" kern="1200" dirty="0" smtClean="0">
              <a:solidFill>
                <a:srgbClr val="C00000"/>
              </a:solidFill>
            </a:rPr>
            <a:t>6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(ранее – 9) и </a:t>
          </a:r>
          <a:r>
            <a:rPr lang="ru-RU" sz="1800" kern="1200" dirty="0" smtClean="0">
              <a:solidFill>
                <a:srgbClr val="C00000"/>
              </a:solidFill>
            </a:rPr>
            <a:t>11</a:t>
          </a:r>
          <a:r>
            <a:rPr lang="ru-RU" sz="1600" kern="1200" dirty="0" smtClean="0"/>
            <a:t> (ранее – 16): требуется подобрать не 2, а 1 произведение для сопоставления с предложенным текстом; уточнены критерии оценивания данных заданий.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Повышены требования к объёму сочинения (объем сочинения увеличен на </a:t>
          </a:r>
          <a:r>
            <a:rPr lang="ru-RU" sz="1800" kern="1200" dirty="0" smtClean="0">
              <a:solidFill>
                <a:srgbClr val="C00000"/>
              </a:solidFill>
            </a:rPr>
            <a:t>50</a:t>
          </a:r>
          <a:r>
            <a:rPr lang="ru-RU" sz="1600" kern="1200" dirty="0" smtClean="0"/>
            <a:t> слов, рекомендуемый объем в 2022 г. – 250 слов).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Увеличен с </a:t>
          </a:r>
          <a:r>
            <a:rPr lang="ru-RU" sz="1800" kern="1200" dirty="0" smtClean="0">
              <a:solidFill>
                <a:srgbClr val="C00000"/>
              </a:solidFill>
            </a:rPr>
            <a:t>2</a:t>
          </a:r>
          <a:r>
            <a:rPr lang="ru-RU" sz="1600" kern="1200" dirty="0" smtClean="0"/>
            <a:t> до </a:t>
          </a:r>
          <a:r>
            <a:rPr lang="ru-RU" sz="1800" kern="1200" dirty="0" smtClean="0">
              <a:solidFill>
                <a:srgbClr val="C00000"/>
              </a:solidFill>
            </a:rPr>
            <a:t>3</a:t>
          </a:r>
          <a:r>
            <a:rPr lang="ru-RU" sz="1600" kern="1200" dirty="0" smtClean="0"/>
            <a:t> баллов максимальный балл оценивания сочинения (12.1–12.5) по критерию 3 «Опора на теоретико-литературные понятия».</a:t>
          </a:r>
        </a:p>
      </dsp:txBody>
      <dsp:txXfrm>
        <a:off x="0" y="0"/>
        <a:ext cx="5668676" cy="3830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A3996-4B4F-4164-853A-1E288A99BA33}">
      <dsp:nvSpPr>
        <dsp:cNvPr id="0" name=""/>
        <dsp:cNvSpPr/>
      </dsp:nvSpPr>
      <dsp:spPr>
        <a:xfrm>
          <a:off x="179663" y="108920"/>
          <a:ext cx="3242722" cy="257678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 smtClean="0">
            <a:solidFill>
              <a:srgbClr val="C00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</a:rPr>
            <a:t>Изменено: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</a:rPr>
            <a:t>удалено </a:t>
          </a:r>
          <a:r>
            <a:rPr lang="ru-RU" sz="1800" b="0" kern="1200" dirty="0" smtClean="0">
              <a:solidFill>
                <a:srgbClr val="C00000"/>
              </a:solidFill>
            </a:rPr>
            <a:t>задание </a:t>
          </a:r>
          <a:r>
            <a:rPr lang="ru-RU" sz="2000" b="0" kern="1200" dirty="0" smtClean="0">
              <a:solidFill>
                <a:srgbClr val="C00000"/>
              </a:solidFill>
            </a:rPr>
            <a:t>2</a:t>
          </a:r>
          <a:r>
            <a:rPr lang="ru-RU" sz="1800" b="0" kern="1200" dirty="0" smtClean="0">
              <a:solidFill>
                <a:schemeClr val="tx1"/>
              </a:solidFill>
            </a:rPr>
            <a:t>, проверяющее умение выполнять вычисления и преобразования (данное требование внесено в позицию </a:t>
          </a:r>
          <a:r>
            <a:rPr lang="ru-RU" sz="1800" b="0" kern="1200" dirty="0" smtClean="0">
              <a:solidFill>
                <a:srgbClr val="C00000"/>
              </a:solidFill>
            </a:rPr>
            <a:t>задачи </a:t>
          </a:r>
          <a:r>
            <a:rPr lang="ru-RU" sz="2000" b="0" kern="1200" dirty="0" smtClean="0">
              <a:solidFill>
                <a:srgbClr val="C00000"/>
              </a:solidFill>
            </a:rPr>
            <a:t>7</a:t>
          </a:r>
          <a:r>
            <a:rPr lang="ru-RU" sz="1800" b="0" kern="1200" dirty="0" smtClean="0">
              <a:solidFill>
                <a:schemeClr val="tx1"/>
              </a:solidFill>
            </a:rPr>
            <a:t> в новой нумерации).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solidFill>
              <a:schemeClr val="tx1"/>
            </a:solidFill>
          </a:endParaRPr>
        </a:p>
      </dsp:txBody>
      <dsp:txXfrm>
        <a:off x="179663" y="108920"/>
        <a:ext cx="3242722" cy="2576784"/>
      </dsp:txXfrm>
    </dsp:sp>
    <dsp:sp modelId="{37AD7438-3AB8-4DFE-8DF5-800AF32C57DE}">
      <dsp:nvSpPr>
        <dsp:cNvPr id="0" name=""/>
        <dsp:cNvSpPr/>
      </dsp:nvSpPr>
      <dsp:spPr>
        <a:xfrm>
          <a:off x="3682637" y="197462"/>
          <a:ext cx="3800358" cy="25190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</a:rPr>
            <a:t>Добавлены: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5</a:t>
          </a:r>
          <a:r>
            <a:rPr lang="ru-RU" sz="1800" kern="1200" dirty="0" smtClean="0">
              <a:solidFill>
                <a:schemeClr val="tx1"/>
              </a:solidFill>
            </a:rPr>
            <a:t>, проверяющее умение выполнять действия с геометрическими фигурами, и </a:t>
          </a: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20</a:t>
          </a:r>
          <a:r>
            <a:rPr lang="ru-RU" sz="1800" kern="1200" dirty="0" smtClean="0">
              <a:solidFill>
                <a:schemeClr val="tx1"/>
              </a:solidFill>
            </a:rPr>
            <a:t>, проверяющее умение строить и исследовать простейшие математические модели.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682637" y="197462"/>
        <a:ext cx="3800358" cy="2519000"/>
      </dsp:txXfrm>
    </dsp:sp>
    <dsp:sp modelId="{21339F49-F115-415D-A7A1-DF01AF2E80DC}">
      <dsp:nvSpPr>
        <dsp:cNvPr id="0" name=""/>
        <dsp:cNvSpPr/>
      </dsp:nvSpPr>
      <dsp:spPr>
        <a:xfrm>
          <a:off x="7861791" y="257235"/>
          <a:ext cx="3446148" cy="237056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Количество заданий увеличилось с </a:t>
          </a:r>
          <a:r>
            <a:rPr lang="ru-RU" sz="2000" kern="1200" dirty="0" smtClean="0">
              <a:solidFill>
                <a:srgbClr val="C00000"/>
              </a:solidFill>
            </a:rPr>
            <a:t>20</a:t>
          </a:r>
          <a:r>
            <a:rPr lang="ru-RU" sz="1800" kern="1200" dirty="0" smtClean="0">
              <a:solidFill>
                <a:schemeClr val="tx1"/>
              </a:solidFill>
            </a:rPr>
            <a:t> до </a:t>
          </a:r>
          <a:r>
            <a:rPr lang="ru-RU" sz="2000" kern="1200" dirty="0" smtClean="0">
              <a:solidFill>
                <a:srgbClr val="C00000"/>
              </a:solidFill>
            </a:rPr>
            <a:t>21</a:t>
          </a:r>
          <a:r>
            <a:rPr lang="ru-RU" sz="1800" kern="1200" dirty="0" smtClean="0">
              <a:solidFill>
                <a:schemeClr val="tx1"/>
              </a:solidFill>
            </a:rPr>
            <a:t>, максимальный балл за выполнение всей работы стал равным </a:t>
          </a:r>
          <a:r>
            <a:rPr lang="ru-RU" sz="2000" kern="1200" dirty="0" smtClean="0">
              <a:solidFill>
                <a:srgbClr val="C00000"/>
              </a:solidFill>
            </a:rPr>
            <a:t>21</a:t>
          </a:r>
          <a:r>
            <a:rPr lang="ru-RU" sz="1800" kern="1200" dirty="0" smtClean="0">
              <a:solidFill>
                <a:schemeClr val="tx1"/>
              </a:solidFill>
            </a:rPr>
            <a:t>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7861791" y="257235"/>
        <a:ext cx="3446148" cy="23705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2130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2130" y="-80105"/>
        <a:ext cx="1894227" cy="451215"/>
      </dsp:txXfrm>
    </dsp:sp>
    <dsp:sp modelId="{75BECC8F-6D75-4848-BB65-5647FEC10CD6}">
      <dsp:nvSpPr>
        <dsp:cNvPr id="0" name=""/>
        <dsp:cNvSpPr/>
      </dsp:nvSpPr>
      <dsp:spPr>
        <a:xfrm>
          <a:off x="2130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19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32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2130" y="371109"/>
        <a:ext cx="1894227" cy="1756800"/>
      </dsp:txXfrm>
    </dsp:sp>
    <dsp:sp modelId="{98921F9E-2B7C-4691-969F-FD28E2E4FBE9}">
      <dsp:nvSpPr>
        <dsp:cNvPr id="0" name=""/>
        <dsp:cNvSpPr/>
      </dsp:nvSpPr>
      <dsp:spPr>
        <a:xfrm>
          <a:off x="2161291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2161291" y="-80105"/>
        <a:ext cx="1894227" cy="451215"/>
      </dsp:txXfrm>
    </dsp:sp>
    <dsp:sp modelId="{BCC00546-0E51-4F08-806C-2A3B4D92FF9D}">
      <dsp:nvSpPr>
        <dsp:cNvPr id="0" name=""/>
        <dsp:cNvSpPr/>
      </dsp:nvSpPr>
      <dsp:spPr>
        <a:xfrm>
          <a:off x="2161291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18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31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2161291" y="371109"/>
        <a:ext cx="1894227" cy="17568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A96608-C531-4C79-93BD-D7180483DD80}">
      <dsp:nvSpPr>
        <dsp:cNvPr id="0" name=""/>
        <dsp:cNvSpPr/>
      </dsp:nvSpPr>
      <dsp:spPr>
        <a:xfrm rot="5400000">
          <a:off x="6264655" y="-4665103"/>
          <a:ext cx="847228" cy="101801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rgbClr val="C00000"/>
              </a:solidFill>
            </a:rPr>
            <a:t>задания </a:t>
          </a:r>
          <a:r>
            <a:rPr lang="ru-RU" sz="1600" kern="1200" dirty="0" smtClean="0">
              <a:solidFill>
                <a:srgbClr val="C00000"/>
              </a:solidFill>
            </a:rPr>
            <a:t>1</a:t>
          </a:r>
          <a:r>
            <a:rPr lang="ru-RU" sz="1400" kern="1200" dirty="0" smtClean="0">
              <a:solidFill>
                <a:srgbClr val="C00000"/>
              </a:solidFill>
            </a:rPr>
            <a:t> и </a:t>
          </a:r>
          <a:r>
            <a:rPr lang="ru-RU" sz="1600" kern="1200" dirty="0" smtClean="0">
              <a:solidFill>
                <a:srgbClr val="C00000"/>
              </a:solidFill>
            </a:rPr>
            <a:t>2</a:t>
          </a:r>
          <a:r>
            <a:rPr lang="ru-RU" sz="1400" kern="1200" dirty="0" smtClean="0"/>
            <a:t>, проверяющие умение использовать приобретённые знания и умения в практической и повседневной жизни, </a:t>
          </a:r>
          <a:r>
            <a:rPr lang="ru-RU" sz="1400" kern="1200" dirty="0" smtClean="0">
              <a:solidFill>
                <a:srgbClr val="C00000"/>
              </a:solidFill>
            </a:rPr>
            <a:t>задание </a:t>
          </a:r>
          <a:r>
            <a:rPr lang="ru-RU" sz="1600" kern="1200" dirty="0" smtClean="0">
              <a:solidFill>
                <a:srgbClr val="C00000"/>
              </a:solidFill>
            </a:rPr>
            <a:t>3</a:t>
          </a:r>
          <a:r>
            <a:rPr lang="ru-RU" sz="1400" kern="1200" dirty="0" smtClean="0"/>
            <a:t>, проверяющее умение выполнять действия с геометрическими фигурами, координатами и векторами.</a:t>
          </a:r>
          <a:endParaRPr lang="ru-RU" sz="1600" kern="1200" dirty="0"/>
        </a:p>
      </dsp:txBody>
      <dsp:txXfrm rot="-5400000">
        <a:off x="1598219" y="42691"/>
        <a:ext cx="10138742" cy="764512"/>
      </dsp:txXfrm>
    </dsp:sp>
    <dsp:sp modelId="{2368C7CC-5AFD-44C7-982B-4B92B6DEA26A}">
      <dsp:nvSpPr>
        <dsp:cNvPr id="0" name=""/>
        <dsp:cNvSpPr/>
      </dsp:nvSpPr>
      <dsp:spPr>
        <a:xfrm>
          <a:off x="924" y="34887"/>
          <a:ext cx="1597295" cy="7801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C00000"/>
              </a:solidFill>
            </a:rPr>
            <a:t>Удалены:</a:t>
          </a:r>
          <a:endParaRPr lang="ru-RU" sz="1900" kern="1200" dirty="0">
            <a:solidFill>
              <a:srgbClr val="C00000"/>
            </a:solidFill>
          </a:endParaRPr>
        </a:p>
      </dsp:txBody>
      <dsp:txXfrm>
        <a:off x="39006" y="72969"/>
        <a:ext cx="1521131" cy="703953"/>
      </dsp:txXfrm>
    </dsp:sp>
    <dsp:sp modelId="{9EF405A6-BC37-4868-8CB2-03455A0ABA5A}">
      <dsp:nvSpPr>
        <dsp:cNvPr id="0" name=""/>
        <dsp:cNvSpPr/>
      </dsp:nvSpPr>
      <dsp:spPr>
        <a:xfrm rot="5400000">
          <a:off x="6263332" y="-3762749"/>
          <a:ext cx="847228" cy="101757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rgbClr val="C00000"/>
              </a:solidFill>
            </a:rPr>
            <a:t>задание </a:t>
          </a:r>
          <a:r>
            <a:rPr lang="ru-RU" sz="1600" kern="1200" dirty="0" smtClean="0">
              <a:solidFill>
                <a:srgbClr val="C00000"/>
              </a:solidFill>
            </a:rPr>
            <a:t>9</a:t>
          </a:r>
          <a:r>
            <a:rPr lang="ru-RU" sz="1400" kern="1200" dirty="0" smtClean="0"/>
            <a:t>, проверяющее умение выполнять действия с функциями, и </a:t>
          </a:r>
          <a:r>
            <a:rPr lang="ru-RU" sz="1400" kern="1200" dirty="0" smtClean="0">
              <a:solidFill>
                <a:srgbClr val="C00000"/>
              </a:solidFill>
            </a:rPr>
            <a:t>задание </a:t>
          </a:r>
          <a:r>
            <a:rPr lang="ru-RU" sz="1600" kern="1200" dirty="0" smtClean="0">
              <a:solidFill>
                <a:srgbClr val="C00000"/>
              </a:solidFill>
            </a:rPr>
            <a:t>10</a:t>
          </a:r>
          <a:r>
            <a:rPr lang="ru-RU" sz="1400" kern="1200" dirty="0" smtClean="0"/>
            <a:t>, проверяющее умение моделировать реальные ситуации на языке теории вероятностей и статистики, вычислять в простейших случаях вероятности событий.</a:t>
          </a:r>
          <a:endParaRPr lang="ru-RU" sz="1400" kern="1200" dirty="0"/>
        </a:p>
      </dsp:txBody>
      <dsp:txXfrm rot="-5400000">
        <a:off x="1599070" y="942871"/>
        <a:ext cx="10134395" cy="764512"/>
      </dsp:txXfrm>
    </dsp:sp>
    <dsp:sp modelId="{78481485-0C95-4FBF-8B8E-582AF2D18EE1}">
      <dsp:nvSpPr>
        <dsp:cNvPr id="0" name=""/>
        <dsp:cNvSpPr/>
      </dsp:nvSpPr>
      <dsp:spPr>
        <a:xfrm>
          <a:off x="924" y="933977"/>
          <a:ext cx="1598146" cy="78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C00000"/>
              </a:solidFill>
            </a:rPr>
            <a:t>Добавлены:</a:t>
          </a:r>
          <a:endParaRPr lang="ru-RU" sz="1900" b="1" kern="1200" dirty="0">
            <a:solidFill>
              <a:srgbClr val="C00000"/>
            </a:solidFill>
          </a:endParaRPr>
        </a:p>
      </dsp:txBody>
      <dsp:txXfrm>
        <a:off x="39113" y="972166"/>
        <a:ext cx="1521768" cy="705921"/>
      </dsp:txXfrm>
    </dsp:sp>
    <dsp:sp modelId="{673F489F-B571-405C-AC40-CA2BE8389000}">
      <dsp:nvSpPr>
        <dsp:cNvPr id="0" name=""/>
        <dsp:cNvSpPr/>
      </dsp:nvSpPr>
      <dsp:spPr>
        <a:xfrm rot="5400000">
          <a:off x="6118616" y="-2742657"/>
          <a:ext cx="1120028" cy="102087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максимальный балл за выполнение задания повышенного уровня </a:t>
          </a:r>
          <a:r>
            <a:rPr lang="ru-RU" sz="1600" kern="1200" dirty="0" smtClean="0">
              <a:solidFill>
                <a:srgbClr val="C00000"/>
              </a:solidFill>
            </a:rPr>
            <a:t>13</a:t>
          </a:r>
          <a:r>
            <a:rPr lang="ru-RU" sz="1400" kern="1200" dirty="0" smtClean="0"/>
            <a:t>, проверяющего умение выполнять действия с геометрическими фигурами, координатами и векторами, стал равен </a:t>
          </a:r>
          <a:r>
            <a:rPr lang="ru-RU" sz="1600" kern="1200" dirty="0" smtClean="0">
              <a:solidFill>
                <a:srgbClr val="C00000"/>
              </a:solidFill>
            </a:rPr>
            <a:t>3</a:t>
          </a:r>
          <a:r>
            <a:rPr lang="ru-RU" sz="1400" kern="1200" dirty="0" smtClean="0"/>
            <a:t>; максимальный балл за выполнение задания повышенного уровня </a:t>
          </a:r>
          <a:r>
            <a:rPr lang="ru-RU" sz="1600" kern="1200" dirty="0" smtClean="0">
              <a:solidFill>
                <a:srgbClr val="C00000"/>
              </a:solidFill>
            </a:rPr>
            <a:t>15</a:t>
          </a:r>
          <a:r>
            <a:rPr lang="ru-RU" sz="1400" kern="1200" dirty="0" smtClean="0"/>
            <a:t>, проверяющего умение использовать приобретённые знания и умения в практической деятельности и повседневной жизни, стал равен </a:t>
          </a:r>
          <a:r>
            <a:rPr lang="ru-RU" sz="1600" kern="1200" dirty="0" smtClean="0">
              <a:solidFill>
                <a:srgbClr val="C00000"/>
              </a:solidFill>
            </a:rPr>
            <a:t>2</a:t>
          </a:r>
          <a:r>
            <a:rPr lang="ru-RU" sz="1400" kern="1200" dirty="0" smtClean="0"/>
            <a:t>.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количество заданий уменьшилось с </a:t>
          </a:r>
          <a:r>
            <a:rPr lang="ru-RU" sz="1600" kern="1200" dirty="0" smtClean="0">
              <a:solidFill>
                <a:srgbClr val="C00000"/>
              </a:solidFill>
            </a:rPr>
            <a:t>19</a:t>
          </a:r>
          <a:r>
            <a:rPr lang="ru-RU" sz="1400" kern="1200" dirty="0" smtClean="0"/>
            <a:t> до </a:t>
          </a:r>
          <a:r>
            <a:rPr lang="ru-RU" sz="1600" kern="1200" dirty="0" smtClean="0">
              <a:solidFill>
                <a:srgbClr val="C00000"/>
              </a:solidFill>
            </a:rPr>
            <a:t>18</a:t>
          </a:r>
          <a:r>
            <a:rPr lang="ru-RU" sz="1400" kern="1200" dirty="0" smtClean="0"/>
            <a:t>, максимальный балл за выполнение всей работы стал равным </a:t>
          </a:r>
          <a:r>
            <a:rPr lang="ru-RU" sz="1600" kern="1200" dirty="0" smtClean="0">
              <a:solidFill>
                <a:srgbClr val="C00000"/>
              </a:solidFill>
            </a:rPr>
            <a:t>31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 rot="-5400000">
        <a:off x="1574265" y="1856369"/>
        <a:ext cx="10154056" cy="1010678"/>
      </dsp:txXfrm>
    </dsp:sp>
    <dsp:sp modelId="{070134CC-C954-4B0A-84EC-24DCF6C7DEBE}">
      <dsp:nvSpPr>
        <dsp:cNvPr id="0" name=""/>
        <dsp:cNvSpPr/>
      </dsp:nvSpPr>
      <dsp:spPr>
        <a:xfrm>
          <a:off x="924" y="1962286"/>
          <a:ext cx="1573340" cy="7988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C00000"/>
              </a:solidFill>
            </a:rPr>
            <a:t>Изменены:</a:t>
          </a:r>
          <a:endParaRPr lang="ru-RU" sz="1900" kern="1200" dirty="0">
            <a:solidFill>
              <a:srgbClr val="C00000"/>
            </a:solidFill>
          </a:endParaRPr>
        </a:p>
      </dsp:txBody>
      <dsp:txXfrm>
        <a:off x="39920" y="2001282"/>
        <a:ext cx="1495348" cy="7208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2130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2130" y="-80105"/>
        <a:ext cx="1894227" cy="451215"/>
      </dsp:txXfrm>
    </dsp:sp>
    <dsp:sp modelId="{75BECC8F-6D75-4848-BB65-5647FEC10CD6}">
      <dsp:nvSpPr>
        <dsp:cNvPr id="0" name=""/>
        <dsp:cNvSpPr/>
      </dsp:nvSpPr>
      <dsp:spPr>
        <a:xfrm>
          <a:off x="2130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32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53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2130" y="371109"/>
        <a:ext cx="1894227" cy="1756800"/>
      </dsp:txXfrm>
    </dsp:sp>
    <dsp:sp modelId="{98921F9E-2B7C-4691-969F-FD28E2E4FBE9}">
      <dsp:nvSpPr>
        <dsp:cNvPr id="0" name=""/>
        <dsp:cNvSpPr/>
      </dsp:nvSpPr>
      <dsp:spPr>
        <a:xfrm>
          <a:off x="2161291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2161291" y="-80105"/>
        <a:ext cx="1894227" cy="451215"/>
      </dsp:txXfrm>
    </dsp:sp>
    <dsp:sp modelId="{BCC00546-0E51-4F08-806C-2A3B4D92FF9D}">
      <dsp:nvSpPr>
        <dsp:cNvPr id="0" name=""/>
        <dsp:cNvSpPr/>
      </dsp:nvSpPr>
      <dsp:spPr>
        <a:xfrm>
          <a:off x="2161291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30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54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2161291" y="371109"/>
        <a:ext cx="1894227" cy="1756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default#5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default#6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5F2FA-2748-491E-A73F-B6369843D4BD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550ED-1E18-4CB5-9420-DB1B72710C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394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73800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783221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39473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058903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77153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3510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75648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202796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27441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036588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57423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7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0A767-CFEC-4427-A4BB-48E8499E5FA3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02385-D6B4-458B-AED7-3581221EE9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54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13" Type="http://schemas.openxmlformats.org/officeDocument/2006/relationships/diagramQuickStyle" Target="../diagrams/quickStyle13.xml"/><Relationship Id="rId18" Type="http://schemas.openxmlformats.org/officeDocument/2006/relationships/diagramColors" Target="../diagrams/colors14.xml"/><Relationship Id="rId26" Type="http://schemas.openxmlformats.org/officeDocument/2006/relationships/diagramColors" Target="../diagrams/colors16.xml"/><Relationship Id="rId3" Type="http://schemas.openxmlformats.org/officeDocument/2006/relationships/diagramData" Target="../diagrams/data11.xml"/><Relationship Id="rId21" Type="http://schemas.openxmlformats.org/officeDocument/2006/relationships/diagramQuickStyle" Target="../diagrams/quickStyle15.xml"/><Relationship Id="rId34" Type="http://schemas.microsoft.com/office/2007/relationships/diagramDrawing" Target="../diagrams/drawing15.xml"/><Relationship Id="rId7" Type="http://schemas.openxmlformats.org/officeDocument/2006/relationships/diagramData" Target="../diagrams/data12.xml"/><Relationship Id="rId12" Type="http://schemas.openxmlformats.org/officeDocument/2006/relationships/diagramLayout" Target="../diagrams/layout13.xml"/><Relationship Id="rId17" Type="http://schemas.openxmlformats.org/officeDocument/2006/relationships/diagramQuickStyle" Target="../diagrams/quickStyle14.xml"/><Relationship Id="rId25" Type="http://schemas.openxmlformats.org/officeDocument/2006/relationships/diagramQuickStyle" Target="../diagrams/quickStyle16.xml"/><Relationship Id="rId33" Type="http://schemas.microsoft.com/office/2007/relationships/diagramDrawing" Target="../diagrams/drawing14.xml"/><Relationship Id="rId2" Type="http://schemas.openxmlformats.org/officeDocument/2006/relationships/image" Target="NULL"/><Relationship Id="rId16" Type="http://schemas.openxmlformats.org/officeDocument/2006/relationships/diagramLayout" Target="../diagrams/layout14.xml"/><Relationship Id="rId20" Type="http://schemas.openxmlformats.org/officeDocument/2006/relationships/diagramLayout" Target="../diagrams/layout15.xml"/><Relationship Id="rId29" Type="http://schemas.microsoft.com/office/2007/relationships/diagramDrawing" Target="../diagrams/drawing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11" Type="http://schemas.openxmlformats.org/officeDocument/2006/relationships/diagramData" Target="../diagrams/data13.xml"/><Relationship Id="rId24" Type="http://schemas.openxmlformats.org/officeDocument/2006/relationships/diagramLayout" Target="../diagrams/layout16.xml"/><Relationship Id="rId32" Type="http://schemas.microsoft.com/office/2007/relationships/diagramDrawing" Target="../diagrams/drawing16.xml"/><Relationship Id="rId5" Type="http://schemas.openxmlformats.org/officeDocument/2006/relationships/diagramQuickStyle" Target="../diagrams/quickStyle11.xml"/><Relationship Id="rId15" Type="http://schemas.openxmlformats.org/officeDocument/2006/relationships/diagramData" Target="../diagrams/data14.xml"/><Relationship Id="rId23" Type="http://schemas.openxmlformats.org/officeDocument/2006/relationships/diagramData" Target="../diagrams/data16.xml"/><Relationship Id="rId28" Type="http://schemas.microsoft.com/office/2007/relationships/diagramDrawing" Target="../diagrams/drawing12.xml"/><Relationship Id="rId10" Type="http://schemas.openxmlformats.org/officeDocument/2006/relationships/diagramColors" Target="../diagrams/colors12.xml"/><Relationship Id="rId19" Type="http://schemas.openxmlformats.org/officeDocument/2006/relationships/diagramData" Target="../diagrams/data15.xml"/><Relationship Id="rId4" Type="http://schemas.openxmlformats.org/officeDocument/2006/relationships/diagramLayout" Target="../diagrams/layout11.xml"/><Relationship Id="rId9" Type="http://schemas.openxmlformats.org/officeDocument/2006/relationships/diagramQuickStyle" Target="../diagrams/quickStyle12.xml"/><Relationship Id="rId14" Type="http://schemas.openxmlformats.org/officeDocument/2006/relationships/diagramColors" Target="../diagrams/colors13.xml"/><Relationship Id="rId22" Type="http://schemas.openxmlformats.org/officeDocument/2006/relationships/diagramColors" Target="../diagrams/colors15.xml"/><Relationship Id="rId27" Type="http://schemas.microsoft.com/office/2007/relationships/diagramDrawing" Target="../diagrams/drawing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13" Type="http://schemas.openxmlformats.org/officeDocument/2006/relationships/diagramQuickStyle" Target="../diagrams/quickStyle19.xml"/><Relationship Id="rId18" Type="http://schemas.openxmlformats.org/officeDocument/2006/relationships/diagramColors" Target="../diagrams/colors20.xml"/><Relationship Id="rId26" Type="http://schemas.microsoft.com/office/2007/relationships/diagramDrawing" Target="../diagrams/drawing20.xml"/><Relationship Id="rId3" Type="http://schemas.openxmlformats.org/officeDocument/2006/relationships/diagramData" Target="../diagrams/data17.xml"/><Relationship Id="rId21" Type="http://schemas.openxmlformats.org/officeDocument/2006/relationships/diagramQuickStyle" Target="../diagrams/quickStyle21.xml"/><Relationship Id="rId7" Type="http://schemas.openxmlformats.org/officeDocument/2006/relationships/diagramData" Target="../diagrams/data18.xml"/><Relationship Id="rId12" Type="http://schemas.openxmlformats.org/officeDocument/2006/relationships/diagramLayout" Target="../diagrams/layout19.xml"/><Relationship Id="rId17" Type="http://schemas.openxmlformats.org/officeDocument/2006/relationships/diagramQuickStyle" Target="../diagrams/quickStyle20.xml"/><Relationship Id="rId25" Type="http://schemas.microsoft.com/office/2007/relationships/diagramDrawing" Target="../diagrams/drawing19.xml"/><Relationship Id="rId2" Type="http://schemas.openxmlformats.org/officeDocument/2006/relationships/image" Target="NULL"/><Relationship Id="rId16" Type="http://schemas.openxmlformats.org/officeDocument/2006/relationships/diagramLayout" Target="../diagrams/layout20.xml"/><Relationship Id="rId20" Type="http://schemas.openxmlformats.org/officeDocument/2006/relationships/diagramLayout" Target="../diagrams/layout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11" Type="http://schemas.openxmlformats.org/officeDocument/2006/relationships/diagramData" Target="../diagrams/data19.xml"/><Relationship Id="rId24" Type="http://schemas.microsoft.com/office/2007/relationships/diagramDrawing" Target="../diagrams/drawing18.xml"/><Relationship Id="rId5" Type="http://schemas.openxmlformats.org/officeDocument/2006/relationships/diagramQuickStyle" Target="../diagrams/quickStyle17.xml"/><Relationship Id="rId15" Type="http://schemas.openxmlformats.org/officeDocument/2006/relationships/diagramData" Target="../diagrams/data20.xml"/><Relationship Id="rId23" Type="http://schemas.microsoft.com/office/2007/relationships/diagramDrawing" Target="../diagrams/drawing17.xml"/><Relationship Id="rId10" Type="http://schemas.openxmlformats.org/officeDocument/2006/relationships/diagramColors" Target="../diagrams/colors18.xml"/><Relationship Id="rId19" Type="http://schemas.openxmlformats.org/officeDocument/2006/relationships/diagramData" Target="../diagrams/data21.xml"/><Relationship Id="rId4" Type="http://schemas.openxmlformats.org/officeDocument/2006/relationships/diagramLayout" Target="../diagrams/layout17.xml"/><Relationship Id="rId9" Type="http://schemas.openxmlformats.org/officeDocument/2006/relationships/diagramQuickStyle" Target="../diagrams/quickStyle18.xml"/><Relationship Id="rId14" Type="http://schemas.openxmlformats.org/officeDocument/2006/relationships/diagramColors" Target="../diagrams/colors19.xml"/><Relationship Id="rId22" Type="http://schemas.openxmlformats.org/officeDocument/2006/relationships/diagramColors" Target="../diagrams/colors21.xml"/><Relationship Id="rId27" Type="http://schemas.microsoft.com/office/2007/relationships/diagramDrawing" Target="../diagrams/drawing2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3.xml"/><Relationship Id="rId13" Type="http://schemas.openxmlformats.org/officeDocument/2006/relationships/diagramQuickStyle" Target="../diagrams/quickStyle24.xml"/><Relationship Id="rId18" Type="http://schemas.openxmlformats.org/officeDocument/2006/relationships/diagramColors" Target="../diagrams/colors25.xml"/><Relationship Id="rId26" Type="http://schemas.openxmlformats.org/officeDocument/2006/relationships/diagramColors" Target="../diagrams/colors27.xml"/><Relationship Id="rId3" Type="http://schemas.openxmlformats.org/officeDocument/2006/relationships/diagramData" Target="../diagrams/data22.xml"/><Relationship Id="rId21" Type="http://schemas.openxmlformats.org/officeDocument/2006/relationships/diagramQuickStyle" Target="../diagrams/quickStyle26.xml"/><Relationship Id="rId34" Type="http://schemas.microsoft.com/office/2007/relationships/diagramDrawing" Target="../diagrams/drawing26.xml"/><Relationship Id="rId7" Type="http://schemas.openxmlformats.org/officeDocument/2006/relationships/diagramData" Target="../diagrams/data23.xml"/><Relationship Id="rId12" Type="http://schemas.openxmlformats.org/officeDocument/2006/relationships/diagramLayout" Target="../diagrams/layout24.xml"/><Relationship Id="rId17" Type="http://schemas.openxmlformats.org/officeDocument/2006/relationships/diagramQuickStyle" Target="../diagrams/quickStyle25.xml"/><Relationship Id="rId25" Type="http://schemas.openxmlformats.org/officeDocument/2006/relationships/diagramQuickStyle" Target="../diagrams/quickStyle27.xml"/><Relationship Id="rId33" Type="http://schemas.microsoft.com/office/2007/relationships/diagramDrawing" Target="../diagrams/drawing25.xml"/><Relationship Id="rId2" Type="http://schemas.openxmlformats.org/officeDocument/2006/relationships/image" Target="NULL"/><Relationship Id="rId16" Type="http://schemas.openxmlformats.org/officeDocument/2006/relationships/diagramLayout" Target="../diagrams/layout25.xml"/><Relationship Id="rId20" Type="http://schemas.openxmlformats.org/officeDocument/2006/relationships/diagramLayout" Target="../diagrams/layout26.xml"/><Relationship Id="rId29" Type="http://schemas.microsoft.com/office/2007/relationships/diagramDrawing" Target="../diagrams/drawing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11" Type="http://schemas.openxmlformats.org/officeDocument/2006/relationships/diagramData" Target="../diagrams/data24.xml"/><Relationship Id="rId24" Type="http://schemas.openxmlformats.org/officeDocument/2006/relationships/diagramLayout" Target="../diagrams/layout27.xml"/><Relationship Id="rId32" Type="http://schemas.microsoft.com/office/2007/relationships/diagramDrawing" Target="../diagrams/drawing27.xml"/><Relationship Id="rId5" Type="http://schemas.openxmlformats.org/officeDocument/2006/relationships/diagramQuickStyle" Target="../diagrams/quickStyle22.xml"/><Relationship Id="rId15" Type="http://schemas.openxmlformats.org/officeDocument/2006/relationships/diagramData" Target="../diagrams/data25.xml"/><Relationship Id="rId23" Type="http://schemas.openxmlformats.org/officeDocument/2006/relationships/diagramData" Target="../diagrams/data27.xml"/><Relationship Id="rId28" Type="http://schemas.microsoft.com/office/2007/relationships/diagramDrawing" Target="../diagrams/drawing23.xml"/><Relationship Id="rId10" Type="http://schemas.openxmlformats.org/officeDocument/2006/relationships/diagramColors" Target="../diagrams/colors23.xml"/><Relationship Id="rId19" Type="http://schemas.openxmlformats.org/officeDocument/2006/relationships/diagramData" Target="../diagrams/data26.xml"/><Relationship Id="rId4" Type="http://schemas.openxmlformats.org/officeDocument/2006/relationships/diagramLayout" Target="../diagrams/layout22.xml"/><Relationship Id="rId9" Type="http://schemas.openxmlformats.org/officeDocument/2006/relationships/diagramQuickStyle" Target="../diagrams/quickStyle23.xml"/><Relationship Id="rId14" Type="http://schemas.openxmlformats.org/officeDocument/2006/relationships/diagramColors" Target="../diagrams/colors24.xml"/><Relationship Id="rId22" Type="http://schemas.openxmlformats.org/officeDocument/2006/relationships/diagramColors" Target="../diagrams/colors26.xml"/><Relationship Id="rId27" Type="http://schemas.microsoft.com/office/2007/relationships/diagramDrawing" Target="../diagrams/drawing2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9.xml"/><Relationship Id="rId13" Type="http://schemas.openxmlformats.org/officeDocument/2006/relationships/diagramQuickStyle" Target="../diagrams/quickStyle30.xml"/><Relationship Id="rId3" Type="http://schemas.openxmlformats.org/officeDocument/2006/relationships/diagramData" Target="../diagrams/data28.xml"/><Relationship Id="rId7" Type="http://schemas.openxmlformats.org/officeDocument/2006/relationships/diagramData" Target="../diagrams/data29.xml"/><Relationship Id="rId12" Type="http://schemas.openxmlformats.org/officeDocument/2006/relationships/diagramLayout" Target="../diagrams/layout30.xml"/><Relationship Id="rId17" Type="http://schemas.microsoft.com/office/2007/relationships/diagramDrawing" Target="../diagrams/drawing30.xml"/><Relationship Id="rId2" Type="http://schemas.openxmlformats.org/officeDocument/2006/relationships/image" Target="NULL"/><Relationship Id="rId16" Type="http://schemas.microsoft.com/office/2007/relationships/diagramDrawing" Target="../diagrams/drawing2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8.xml"/><Relationship Id="rId11" Type="http://schemas.openxmlformats.org/officeDocument/2006/relationships/diagramData" Target="../diagrams/data30.xml"/><Relationship Id="rId5" Type="http://schemas.openxmlformats.org/officeDocument/2006/relationships/diagramQuickStyle" Target="../diagrams/quickStyle28.xml"/><Relationship Id="rId15" Type="http://schemas.microsoft.com/office/2007/relationships/diagramDrawing" Target="../diagrams/drawing28.xml"/><Relationship Id="rId10" Type="http://schemas.openxmlformats.org/officeDocument/2006/relationships/diagramColors" Target="../diagrams/colors29.xml"/><Relationship Id="rId4" Type="http://schemas.openxmlformats.org/officeDocument/2006/relationships/diagramLayout" Target="../diagrams/layout28.xml"/><Relationship Id="rId9" Type="http://schemas.openxmlformats.org/officeDocument/2006/relationships/diagramQuickStyle" Target="../diagrams/quickStyle29.xml"/><Relationship Id="rId14" Type="http://schemas.openxmlformats.org/officeDocument/2006/relationships/diagramColors" Target="../diagrams/colors3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2.xml"/><Relationship Id="rId3" Type="http://schemas.openxmlformats.org/officeDocument/2006/relationships/diagramData" Target="../diagrams/data31.xml"/><Relationship Id="rId7" Type="http://schemas.openxmlformats.org/officeDocument/2006/relationships/diagramData" Target="../diagrams/data32.xml"/><Relationship Id="rId12" Type="http://schemas.microsoft.com/office/2007/relationships/diagramDrawing" Target="../diagrams/drawing32.xm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1.xml"/><Relationship Id="rId11" Type="http://schemas.microsoft.com/office/2007/relationships/diagramDrawing" Target="../diagrams/drawing31.xml"/><Relationship Id="rId5" Type="http://schemas.openxmlformats.org/officeDocument/2006/relationships/diagramQuickStyle" Target="../diagrams/quickStyle31.xml"/><Relationship Id="rId10" Type="http://schemas.openxmlformats.org/officeDocument/2006/relationships/diagramColors" Target="../diagrams/colors32.xml"/><Relationship Id="rId4" Type="http://schemas.openxmlformats.org/officeDocument/2006/relationships/diagramLayout" Target="../diagrams/layout31.xml"/><Relationship Id="rId9" Type="http://schemas.openxmlformats.org/officeDocument/2006/relationships/diagramQuickStyle" Target="../diagrams/quickStyle3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4.xml"/><Relationship Id="rId13" Type="http://schemas.openxmlformats.org/officeDocument/2006/relationships/diagramQuickStyle" Target="../diagrams/quickStyle35.xml"/><Relationship Id="rId18" Type="http://schemas.openxmlformats.org/officeDocument/2006/relationships/diagramColors" Target="../diagrams/colors36.xml"/><Relationship Id="rId3" Type="http://schemas.openxmlformats.org/officeDocument/2006/relationships/diagramData" Target="../diagrams/data33.xml"/><Relationship Id="rId21" Type="http://schemas.microsoft.com/office/2007/relationships/diagramDrawing" Target="../diagrams/drawing35.xml"/><Relationship Id="rId7" Type="http://schemas.openxmlformats.org/officeDocument/2006/relationships/diagramData" Target="../diagrams/data34.xml"/><Relationship Id="rId12" Type="http://schemas.openxmlformats.org/officeDocument/2006/relationships/diagramLayout" Target="../diagrams/layout35.xml"/><Relationship Id="rId17" Type="http://schemas.openxmlformats.org/officeDocument/2006/relationships/diagramQuickStyle" Target="../diagrams/quickStyle36.xml"/><Relationship Id="rId2" Type="http://schemas.openxmlformats.org/officeDocument/2006/relationships/image" Target="NULL"/><Relationship Id="rId16" Type="http://schemas.openxmlformats.org/officeDocument/2006/relationships/diagramLayout" Target="../diagrams/layout36.xml"/><Relationship Id="rId20" Type="http://schemas.microsoft.com/office/2007/relationships/diagramDrawing" Target="../diagrams/drawing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3.xml"/><Relationship Id="rId11" Type="http://schemas.openxmlformats.org/officeDocument/2006/relationships/diagramData" Target="../diagrams/data35.xml"/><Relationship Id="rId5" Type="http://schemas.openxmlformats.org/officeDocument/2006/relationships/diagramQuickStyle" Target="../diagrams/quickStyle33.xml"/><Relationship Id="rId15" Type="http://schemas.openxmlformats.org/officeDocument/2006/relationships/diagramData" Target="../diagrams/data36.xml"/><Relationship Id="rId10" Type="http://schemas.openxmlformats.org/officeDocument/2006/relationships/diagramColors" Target="../diagrams/colors34.xml"/><Relationship Id="rId19" Type="http://schemas.microsoft.com/office/2007/relationships/diagramDrawing" Target="../diagrams/drawing33.xml"/><Relationship Id="rId4" Type="http://schemas.openxmlformats.org/officeDocument/2006/relationships/diagramLayout" Target="../diagrams/layout33.xml"/><Relationship Id="rId9" Type="http://schemas.openxmlformats.org/officeDocument/2006/relationships/diagramQuickStyle" Target="../diagrams/quickStyle34.xml"/><Relationship Id="rId14" Type="http://schemas.openxmlformats.org/officeDocument/2006/relationships/diagramColors" Target="../diagrams/colors35.xml"/><Relationship Id="rId22" Type="http://schemas.microsoft.com/office/2007/relationships/diagramDrawing" Target="../diagrams/drawing3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8.xml"/><Relationship Id="rId13" Type="http://schemas.openxmlformats.org/officeDocument/2006/relationships/diagramQuickStyle" Target="../diagrams/quickStyle39.xml"/><Relationship Id="rId3" Type="http://schemas.openxmlformats.org/officeDocument/2006/relationships/diagramData" Target="../diagrams/data37.xml"/><Relationship Id="rId7" Type="http://schemas.openxmlformats.org/officeDocument/2006/relationships/diagramData" Target="../diagrams/data38.xml"/><Relationship Id="rId12" Type="http://schemas.openxmlformats.org/officeDocument/2006/relationships/diagramLayout" Target="../diagrams/layout39.xml"/><Relationship Id="rId17" Type="http://schemas.microsoft.com/office/2007/relationships/diagramDrawing" Target="../diagrams/drawing39.xml"/><Relationship Id="rId2" Type="http://schemas.openxmlformats.org/officeDocument/2006/relationships/image" Target="NULL"/><Relationship Id="rId16" Type="http://schemas.microsoft.com/office/2007/relationships/diagramDrawing" Target="../diagrams/drawing3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7.xml"/><Relationship Id="rId11" Type="http://schemas.openxmlformats.org/officeDocument/2006/relationships/diagramData" Target="../diagrams/data39.xml"/><Relationship Id="rId5" Type="http://schemas.openxmlformats.org/officeDocument/2006/relationships/diagramQuickStyle" Target="../diagrams/quickStyle37.xml"/><Relationship Id="rId15" Type="http://schemas.microsoft.com/office/2007/relationships/diagramDrawing" Target="../diagrams/drawing37.xml"/><Relationship Id="rId10" Type="http://schemas.openxmlformats.org/officeDocument/2006/relationships/diagramColors" Target="../diagrams/colors38.xml"/><Relationship Id="rId4" Type="http://schemas.openxmlformats.org/officeDocument/2006/relationships/diagramLayout" Target="../diagrams/layout37.xml"/><Relationship Id="rId9" Type="http://schemas.openxmlformats.org/officeDocument/2006/relationships/diagramQuickStyle" Target="../diagrams/quickStyle38.xml"/><Relationship Id="rId14" Type="http://schemas.openxmlformats.org/officeDocument/2006/relationships/diagramColors" Target="../diagrams/colors3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1.xml"/><Relationship Id="rId13" Type="http://schemas.openxmlformats.org/officeDocument/2006/relationships/diagramQuickStyle" Target="../diagrams/quickStyle42.xml"/><Relationship Id="rId3" Type="http://schemas.openxmlformats.org/officeDocument/2006/relationships/diagramData" Target="../diagrams/data40.xml"/><Relationship Id="rId7" Type="http://schemas.openxmlformats.org/officeDocument/2006/relationships/diagramData" Target="../diagrams/data41.xml"/><Relationship Id="rId12" Type="http://schemas.openxmlformats.org/officeDocument/2006/relationships/diagramLayout" Target="../diagrams/layout42.xml"/><Relationship Id="rId17" Type="http://schemas.microsoft.com/office/2007/relationships/diagramDrawing" Target="../diagrams/drawing42.xml"/><Relationship Id="rId2" Type="http://schemas.openxmlformats.org/officeDocument/2006/relationships/image" Target="NULL"/><Relationship Id="rId16" Type="http://schemas.microsoft.com/office/2007/relationships/diagramDrawing" Target="../diagrams/drawing4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0.xml"/><Relationship Id="rId11" Type="http://schemas.openxmlformats.org/officeDocument/2006/relationships/diagramData" Target="../diagrams/data42.xml"/><Relationship Id="rId5" Type="http://schemas.openxmlformats.org/officeDocument/2006/relationships/diagramQuickStyle" Target="../diagrams/quickStyle40.xml"/><Relationship Id="rId15" Type="http://schemas.microsoft.com/office/2007/relationships/diagramDrawing" Target="../diagrams/drawing40.xml"/><Relationship Id="rId10" Type="http://schemas.openxmlformats.org/officeDocument/2006/relationships/diagramColors" Target="../diagrams/colors41.xml"/><Relationship Id="rId4" Type="http://schemas.openxmlformats.org/officeDocument/2006/relationships/diagramLayout" Target="../diagrams/layout40.xml"/><Relationship Id="rId9" Type="http://schemas.openxmlformats.org/officeDocument/2006/relationships/diagramQuickStyle" Target="../diagrams/quickStyle41.xml"/><Relationship Id="rId14" Type="http://schemas.openxmlformats.org/officeDocument/2006/relationships/diagramColors" Target="../diagrams/colors4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4.xml"/><Relationship Id="rId13" Type="http://schemas.openxmlformats.org/officeDocument/2006/relationships/diagramQuickStyle" Target="../diagrams/quickStyle45.xml"/><Relationship Id="rId3" Type="http://schemas.openxmlformats.org/officeDocument/2006/relationships/diagramData" Target="../diagrams/data43.xml"/><Relationship Id="rId7" Type="http://schemas.openxmlformats.org/officeDocument/2006/relationships/diagramData" Target="../diagrams/data44.xml"/><Relationship Id="rId12" Type="http://schemas.openxmlformats.org/officeDocument/2006/relationships/diagramLayout" Target="../diagrams/layout45.xml"/><Relationship Id="rId17" Type="http://schemas.microsoft.com/office/2007/relationships/diagramDrawing" Target="../diagrams/drawing45.xml"/><Relationship Id="rId2" Type="http://schemas.openxmlformats.org/officeDocument/2006/relationships/image" Target="NULL"/><Relationship Id="rId16" Type="http://schemas.microsoft.com/office/2007/relationships/diagramDrawing" Target="../diagrams/drawing4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3.xml"/><Relationship Id="rId11" Type="http://schemas.openxmlformats.org/officeDocument/2006/relationships/diagramData" Target="../diagrams/data45.xml"/><Relationship Id="rId5" Type="http://schemas.openxmlformats.org/officeDocument/2006/relationships/diagramQuickStyle" Target="../diagrams/quickStyle43.xml"/><Relationship Id="rId15" Type="http://schemas.microsoft.com/office/2007/relationships/diagramDrawing" Target="../diagrams/drawing43.xml"/><Relationship Id="rId10" Type="http://schemas.openxmlformats.org/officeDocument/2006/relationships/diagramColors" Target="../diagrams/colors44.xml"/><Relationship Id="rId4" Type="http://schemas.openxmlformats.org/officeDocument/2006/relationships/diagramLayout" Target="../diagrams/layout43.xml"/><Relationship Id="rId9" Type="http://schemas.openxmlformats.org/officeDocument/2006/relationships/diagramQuickStyle" Target="../diagrams/quickStyle44.xml"/><Relationship Id="rId14" Type="http://schemas.openxmlformats.org/officeDocument/2006/relationships/diagramColors" Target="../diagrams/colors4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7.xml"/><Relationship Id="rId13" Type="http://schemas.openxmlformats.org/officeDocument/2006/relationships/diagramQuickStyle" Target="../diagrams/quickStyle48.xml"/><Relationship Id="rId3" Type="http://schemas.openxmlformats.org/officeDocument/2006/relationships/diagramData" Target="../diagrams/data46.xml"/><Relationship Id="rId7" Type="http://schemas.openxmlformats.org/officeDocument/2006/relationships/diagramData" Target="../diagrams/data47.xml"/><Relationship Id="rId12" Type="http://schemas.openxmlformats.org/officeDocument/2006/relationships/diagramLayout" Target="../diagrams/layout48.xml"/><Relationship Id="rId17" Type="http://schemas.microsoft.com/office/2007/relationships/diagramDrawing" Target="../diagrams/drawing48.xml"/><Relationship Id="rId2" Type="http://schemas.openxmlformats.org/officeDocument/2006/relationships/image" Target="NULL"/><Relationship Id="rId16" Type="http://schemas.microsoft.com/office/2007/relationships/diagramDrawing" Target="../diagrams/drawing4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6.xml"/><Relationship Id="rId11" Type="http://schemas.openxmlformats.org/officeDocument/2006/relationships/diagramData" Target="../diagrams/data48.xml"/><Relationship Id="rId5" Type="http://schemas.openxmlformats.org/officeDocument/2006/relationships/diagramQuickStyle" Target="../diagrams/quickStyle46.xml"/><Relationship Id="rId15" Type="http://schemas.microsoft.com/office/2007/relationships/diagramDrawing" Target="../diagrams/drawing46.xml"/><Relationship Id="rId10" Type="http://schemas.openxmlformats.org/officeDocument/2006/relationships/diagramColors" Target="../diagrams/colors47.xml"/><Relationship Id="rId4" Type="http://schemas.openxmlformats.org/officeDocument/2006/relationships/diagramLayout" Target="../diagrams/layout46.xml"/><Relationship Id="rId9" Type="http://schemas.openxmlformats.org/officeDocument/2006/relationships/diagramQuickStyle" Target="../diagrams/quickStyle47.xml"/><Relationship Id="rId14" Type="http://schemas.openxmlformats.org/officeDocument/2006/relationships/diagramColors" Target="../diagrams/colors4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0.xml"/><Relationship Id="rId13" Type="http://schemas.openxmlformats.org/officeDocument/2006/relationships/diagramQuickStyle" Target="../diagrams/quickStyle51.xml"/><Relationship Id="rId18" Type="http://schemas.openxmlformats.org/officeDocument/2006/relationships/diagramColors" Target="../diagrams/colors52.xml"/><Relationship Id="rId26" Type="http://schemas.microsoft.com/office/2007/relationships/diagramDrawing" Target="../diagrams/drawing52.xml"/><Relationship Id="rId3" Type="http://schemas.openxmlformats.org/officeDocument/2006/relationships/diagramData" Target="../diagrams/data49.xml"/><Relationship Id="rId21" Type="http://schemas.openxmlformats.org/officeDocument/2006/relationships/diagramQuickStyle" Target="../diagrams/quickStyle53.xml"/><Relationship Id="rId7" Type="http://schemas.openxmlformats.org/officeDocument/2006/relationships/diagramData" Target="../diagrams/data50.xml"/><Relationship Id="rId12" Type="http://schemas.openxmlformats.org/officeDocument/2006/relationships/diagramLayout" Target="../diagrams/layout51.xml"/><Relationship Id="rId17" Type="http://schemas.openxmlformats.org/officeDocument/2006/relationships/diagramQuickStyle" Target="../diagrams/quickStyle52.xml"/><Relationship Id="rId25" Type="http://schemas.microsoft.com/office/2007/relationships/diagramDrawing" Target="../diagrams/drawing51.xml"/><Relationship Id="rId2" Type="http://schemas.openxmlformats.org/officeDocument/2006/relationships/image" Target="NULL"/><Relationship Id="rId16" Type="http://schemas.openxmlformats.org/officeDocument/2006/relationships/diagramLayout" Target="../diagrams/layout52.xml"/><Relationship Id="rId20" Type="http://schemas.openxmlformats.org/officeDocument/2006/relationships/diagramLayout" Target="../diagrams/layout5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9.xml"/><Relationship Id="rId11" Type="http://schemas.openxmlformats.org/officeDocument/2006/relationships/diagramData" Target="../diagrams/data51.xml"/><Relationship Id="rId24" Type="http://schemas.microsoft.com/office/2007/relationships/diagramDrawing" Target="../diagrams/drawing50.xml"/><Relationship Id="rId5" Type="http://schemas.openxmlformats.org/officeDocument/2006/relationships/diagramQuickStyle" Target="../diagrams/quickStyle49.xml"/><Relationship Id="rId15" Type="http://schemas.openxmlformats.org/officeDocument/2006/relationships/diagramData" Target="../diagrams/data52.xml"/><Relationship Id="rId23" Type="http://schemas.microsoft.com/office/2007/relationships/diagramDrawing" Target="../diagrams/drawing49.xml"/><Relationship Id="rId10" Type="http://schemas.openxmlformats.org/officeDocument/2006/relationships/diagramColors" Target="../diagrams/colors50.xml"/><Relationship Id="rId19" Type="http://schemas.openxmlformats.org/officeDocument/2006/relationships/diagramData" Target="../diagrams/data53.xml"/><Relationship Id="rId4" Type="http://schemas.openxmlformats.org/officeDocument/2006/relationships/diagramLayout" Target="../diagrams/layout49.xml"/><Relationship Id="rId9" Type="http://schemas.openxmlformats.org/officeDocument/2006/relationships/diagramQuickStyle" Target="../diagrams/quickStyle50.xml"/><Relationship Id="rId14" Type="http://schemas.openxmlformats.org/officeDocument/2006/relationships/diagramColors" Target="../diagrams/colors51.xml"/><Relationship Id="rId22" Type="http://schemas.openxmlformats.org/officeDocument/2006/relationships/diagramColors" Target="../diagrams/colors53.xml"/><Relationship Id="rId27" Type="http://schemas.microsoft.com/office/2007/relationships/diagramDrawing" Target="../diagrams/drawing5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QuickStyle" Target="../diagrams/quickStyle3.xml"/><Relationship Id="rId18" Type="http://schemas.openxmlformats.org/officeDocument/2006/relationships/diagramColors" Target="../diagrams/colors4.xml"/><Relationship Id="rId3" Type="http://schemas.openxmlformats.org/officeDocument/2006/relationships/diagramData" Target="../diagrams/data1.xml"/><Relationship Id="rId21" Type="http://schemas.microsoft.com/office/2007/relationships/diagramDrawing" Target="../diagrams/drawing3.xml"/><Relationship Id="rId7" Type="http://schemas.openxmlformats.org/officeDocument/2006/relationships/diagramData" Target="../diagrams/data2.xml"/><Relationship Id="rId12" Type="http://schemas.openxmlformats.org/officeDocument/2006/relationships/diagramLayout" Target="../diagrams/layout3.xml"/><Relationship Id="rId17" Type="http://schemas.openxmlformats.org/officeDocument/2006/relationships/diagramQuickStyle" Target="../diagrams/quickStyle4.xml"/><Relationship Id="rId2" Type="http://schemas.openxmlformats.org/officeDocument/2006/relationships/image" Target="NULL"/><Relationship Id="rId16" Type="http://schemas.openxmlformats.org/officeDocument/2006/relationships/diagramLayout" Target="../diagrams/layout4.xml"/><Relationship Id="rId20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Data" Target="../diagrams/data3.xml"/><Relationship Id="rId5" Type="http://schemas.openxmlformats.org/officeDocument/2006/relationships/diagramQuickStyle" Target="../diagrams/quickStyle1.xml"/><Relationship Id="rId15" Type="http://schemas.openxmlformats.org/officeDocument/2006/relationships/diagramData" Target="../diagrams/data4.xml"/><Relationship Id="rId10" Type="http://schemas.openxmlformats.org/officeDocument/2006/relationships/diagramColors" Target="../diagrams/colors2.xml"/><Relationship Id="rId19" Type="http://schemas.microsoft.com/office/2007/relationships/diagramDrawing" Target="../diagrams/drawing1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Relationship Id="rId14" Type="http://schemas.openxmlformats.org/officeDocument/2006/relationships/diagramColors" Target="../diagrams/colors3.xml"/><Relationship Id="rId22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Data" Target="../diagrams/data5.xml"/><Relationship Id="rId7" Type="http://schemas.openxmlformats.org/officeDocument/2006/relationships/diagramData" Target="../diagrams/data6.xml"/><Relationship Id="rId12" Type="http://schemas.microsoft.com/office/2007/relationships/diagramDrawing" Target="../diagrams/drawing6.xm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microsoft.com/office/2007/relationships/diagramDrawing" Target="../diagrams/drawing5.xml"/><Relationship Id="rId5" Type="http://schemas.openxmlformats.org/officeDocument/2006/relationships/diagramQuickStyle" Target="../diagrams/quickStyle5.xml"/><Relationship Id="rId10" Type="http://schemas.openxmlformats.org/officeDocument/2006/relationships/diagramColors" Target="../diagrams/colors6.xml"/><Relationship Id="rId4" Type="http://schemas.openxmlformats.org/officeDocument/2006/relationships/diagramLayout" Target="../diagrams/layout5.xml"/><Relationship Id="rId9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Data" Target="../diagrams/data7.xml"/><Relationship Id="rId7" Type="http://schemas.openxmlformats.org/officeDocument/2006/relationships/diagramData" Target="../diagrams/data8.xml"/><Relationship Id="rId12" Type="http://schemas.microsoft.com/office/2007/relationships/diagramDrawing" Target="../diagrams/drawing8.xm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microsoft.com/office/2007/relationships/diagramDrawing" Target="../diagrams/drawing7.xml"/><Relationship Id="rId5" Type="http://schemas.openxmlformats.org/officeDocument/2006/relationships/diagramQuickStyle" Target="../diagrams/quickStyle7.xml"/><Relationship Id="rId10" Type="http://schemas.openxmlformats.org/officeDocument/2006/relationships/diagramColors" Target="../diagrams/colors8.xml"/><Relationship Id="rId4" Type="http://schemas.openxmlformats.org/officeDocument/2006/relationships/diagramLayout" Target="../diagrams/layout7.xml"/><Relationship Id="rId9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Data" Target="../diagrams/data9.xml"/><Relationship Id="rId7" Type="http://schemas.openxmlformats.org/officeDocument/2006/relationships/diagramData" Target="../diagrams/data10.xml"/><Relationship Id="rId12" Type="http://schemas.microsoft.com/office/2007/relationships/diagramDrawing" Target="../diagrams/drawing10.xm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microsoft.com/office/2007/relationships/diagramDrawing" Target="../diagrams/drawing9.xml"/><Relationship Id="rId5" Type="http://schemas.openxmlformats.org/officeDocument/2006/relationships/diagramQuickStyle" Target="../diagrams/quickStyle9.xml"/><Relationship Id="rId10" Type="http://schemas.openxmlformats.org/officeDocument/2006/relationships/diagramColors" Target="../diagrams/colors10.xml"/><Relationship Id="rId4" Type="http://schemas.openxmlformats.org/officeDocument/2006/relationships/diagramLayout" Target="../diagrams/layout9.xml"/><Relationship Id="rId9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6883" y="285052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ГИА 2022 г.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96594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994481" y="720600"/>
            <a:ext cx="1898671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Химия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00048" y="139231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02632" y="2316799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00048" y="1854069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342824938"/>
              </p:ext>
            </p:extLst>
          </p:nvPr>
        </p:nvGraphicFramePr>
        <p:xfrm>
          <a:off x="4942703" y="870237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78821" y="899040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501187721"/>
              </p:ext>
            </p:extLst>
          </p:nvPr>
        </p:nvGraphicFramePr>
        <p:xfrm>
          <a:off x="254997" y="1392312"/>
          <a:ext cx="4563882" cy="2066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xmlns="" val="1892638003"/>
              </p:ext>
            </p:extLst>
          </p:nvPr>
        </p:nvGraphicFramePr>
        <p:xfrm>
          <a:off x="254997" y="3514726"/>
          <a:ext cx="4563882" cy="1047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2939666468"/>
              </p:ext>
            </p:extLst>
          </p:nvPr>
        </p:nvGraphicFramePr>
        <p:xfrm>
          <a:off x="5095874" y="3481404"/>
          <a:ext cx="6981825" cy="87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xmlns="" val="3806058948"/>
              </p:ext>
            </p:extLst>
          </p:nvPr>
        </p:nvGraphicFramePr>
        <p:xfrm>
          <a:off x="254997" y="4619170"/>
          <a:ext cx="4563882" cy="2057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xmlns="" val="2658114931"/>
              </p:ext>
            </p:extLst>
          </p:nvPr>
        </p:nvGraphicFramePr>
        <p:xfrm>
          <a:off x="5099647" y="4619170"/>
          <a:ext cx="6981825" cy="1581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xmlns="" val="9773630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3822" y="684984"/>
            <a:ext cx="3489723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Информатика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795742" y="1262054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98326" y="2186542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95742" y="1723812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2879763146"/>
              </p:ext>
            </p:extLst>
          </p:nvPr>
        </p:nvGraphicFramePr>
        <p:xfrm>
          <a:off x="4942703" y="870237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893546" y="3014661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2495664377"/>
              </p:ext>
            </p:extLst>
          </p:nvPr>
        </p:nvGraphicFramePr>
        <p:xfrm>
          <a:off x="3893546" y="3747753"/>
          <a:ext cx="3832139" cy="2824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xmlns="" val="1951262686"/>
              </p:ext>
            </p:extLst>
          </p:nvPr>
        </p:nvGraphicFramePr>
        <p:xfrm>
          <a:off x="235947" y="3747753"/>
          <a:ext cx="3555003" cy="2824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xmlns="" val="3591350187"/>
              </p:ext>
            </p:extLst>
          </p:nvPr>
        </p:nvGraphicFramePr>
        <p:xfrm>
          <a:off x="7828281" y="3747754"/>
          <a:ext cx="4003588" cy="1032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xmlns="" val="611186769"/>
              </p:ext>
            </p:extLst>
          </p:nvPr>
        </p:nvGraphicFramePr>
        <p:xfrm>
          <a:off x="7883611" y="5315201"/>
          <a:ext cx="4003588" cy="1026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</p:spTree>
    <p:extLst>
      <p:ext uri="{BB962C8B-B14F-4D97-AF65-F5344CB8AC3E}">
        <p14:creationId xmlns:p14="http://schemas.microsoft.com/office/powerpoint/2010/main" xmlns="" val="60989286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3823" y="684984"/>
            <a:ext cx="2863452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Биология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795742" y="1262054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98326" y="2186542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95742" y="1723812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143107798"/>
              </p:ext>
            </p:extLst>
          </p:nvPr>
        </p:nvGraphicFramePr>
        <p:xfrm>
          <a:off x="4942703" y="870237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893546" y="3014661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xmlns="" val="1814012597"/>
              </p:ext>
            </p:extLst>
          </p:nvPr>
        </p:nvGraphicFramePr>
        <p:xfrm>
          <a:off x="85724" y="3442081"/>
          <a:ext cx="12106275" cy="863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3661543903"/>
              </p:ext>
            </p:extLst>
          </p:nvPr>
        </p:nvGraphicFramePr>
        <p:xfrm>
          <a:off x="-281977" y="4358732"/>
          <a:ext cx="5520727" cy="1551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xmlns="" val="2106384178"/>
              </p:ext>
            </p:extLst>
          </p:nvPr>
        </p:nvGraphicFramePr>
        <p:xfrm>
          <a:off x="119061" y="6030810"/>
          <a:ext cx="4729164" cy="827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xmlns="" val="610785577"/>
              </p:ext>
            </p:extLst>
          </p:nvPr>
        </p:nvGraphicFramePr>
        <p:xfrm>
          <a:off x="5719760" y="4305510"/>
          <a:ext cx="6300789" cy="663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xmlns="" val="4230712176"/>
              </p:ext>
            </p:extLst>
          </p:nvPr>
        </p:nvGraphicFramePr>
        <p:xfrm>
          <a:off x="5786435" y="4965726"/>
          <a:ext cx="6234113" cy="1892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xmlns="" val="13836742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3823" y="684984"/>
            <a:ext cx="2863452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История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5724" y="1410397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8308" y="2334885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5724" y="1872155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3082659005"/>
              </p:ext>
            </p:extLst>
          </p:nvPr>
        </p:nvGraphicFramePr>
        <p:xfrm>
          <a:off x="3768296" y="920477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636871" y="774011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xmlns="" val="3499676026"/>
              </p:ext>
            </p:extLst>
          </p:nvPr>
        </p:nvGraphicFramePr>
        <p:xfrm>
          <a:off x="7099179" y="1299382"/>
          <a:ext cx="4916358" cy="1197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xmlns="" val="3619982374"/>
              </p:ext>
            </p:extLst>
          </p:nvPr>
        </p:nvGraphicFramePr>
        <p:xfrm>
          <a:off x="7210225" y="2304439"/>
          <a:ext cx="4805312" cy="4553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84334680"/>
              </p:ext>
            </p:extLst>
          </p:nvPr>
        </p:nvGraphicFramePr>
        <p:xfrm>
          <a:off x="85724" y="2971625"/>
          <a:ext cx="577215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xmlns="" val="1154763215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xmlns="" val="1063139764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xmlns="" val="1717630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2022 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91480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работы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Кол-во заданий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Макс. балл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54939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 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7812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 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88882757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35328372"/>
              </p:ext>
            </p:extLst>
          </p:nvPr>
        </p:nvGraphicFramePr>
        <p:xfrm>
          <a:off x="85725" y="4769859"/>
          <a:ext cx="577215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xmlns="" val="20900113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xmlns="" val="2418700187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xmlns="" val="2709934014"/>
                    </a:ext>
                  </a:extLst>
                </a:gridCol>
              </a:tblGrid>
              <a:tr h="30006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2021 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73027784"/>
                  </a:ext>
                </a:extLst>
              </a:tr>
              <a:tr h="30006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 работы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Кол-во заданий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Макс. балл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4174482466"/>
                  </a:ext>
                </a:extLst>
              </a:tr>
              <a:tr h="30006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 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5673682"/>
                  </a:ext>
                </a:extLst>
              </a:tr>
              <a:tr h="34974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12918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5309489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28548" y="861066"/>
            <a:ext cx="2863452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История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3" name="TextBox 22"/>
          <p:cNvSpPr txBox="1"/>
          <p:nvPr/>
        </p:nvSpPr>
        <p:spPr>
          <a:xfrm>
            <a:off x="4276986" y="1436196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xmlns="" val="1505949074"/>
              </p:ext>
            </p:extLst>
          </p:nvPr>
        </p:nvGraphicFramePr>
        <p:xfrm>
          <a:off x="201073" y="1898162"/>
          <a:ext cx="5124905" cy="4789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xmlns="" val="95968253"/>
              </p:ext>
            </p:extLst>
          </p:nvPr>
        </p:nvGraphicFramePr>
        <p:xfrm>
          <a:off x="6591466" y="1898162"/>
          <a:ext cx="5279691" cy="4789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4244977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768296" y="696548"/>
            <a:ext cx="2863452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География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5073219" y="1381388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075803" y="2305876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073219" y="1843146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477427327"/>
              </p:ext>
            </p:extLst>
          </p:nvPr>
        </p:nvGraphicFramePr>
        <p:xfrm>
          <a:off x="8755791" y="891468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43682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xmlns="" val="1473888635"/>
              </p:ext>
            </p:extLst>
          </p:nvPr>
        </p:nvGraphicFramePr>
        <p:xfrm>
          <a:off x="5073219" y="3022427"/>
          <a:ext cx="3384981" cy="342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xmlns="" val="1595704868"/>
              </p:ext>
            </p:extLst>
          </p:nvPr>
        </p:nvGraphicFramePr>
        <p:xfrm>
          <a:off x="8739934" y="3003120"/>
          <a:ext cx="3356816" cy="339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3217782854"/>
              </p:ext>
            </p:extLst>
          </p:nvPr>
        </p:nvGraphicFramePr>
        <p:xfrm>
          <a:off x="406083" y="2158894"/>
          <a:ext cx="4185873" cy="89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29300823"/>
              </p:ext>
            </p:extLst>
          </p:nvPr>
        </p:nvGraphicFramePr>
        <p:xfrm>
          <a:off x="183785" y="3282800"/>
          <a:ext cx="4368800" cy="1630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3760">
                  <a:extLst>
                    <a:ext uri="{9D8B030D-6E8A-4147-A177-3AD203B41FA5}">
                      <a16:colId xmlns:a16="http://schemas.microsoft.com/office/drawing/2014/main" xmlns="" val="2964753049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xmlns="" val="2357233775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xmlns="" val="2054950358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xmlns="" val="963670264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xmlns="" val="19929175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2022 г.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2021 г.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22263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Часть работы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Кол-во заданий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Макс. Балл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Кол-во заданий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Макс. Балл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94848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Часть 1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22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27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33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784186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Часть 2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908412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61760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768296" y="696548"/>
            <a:ext cx="2863452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География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3" name="TextBox 22"/>
          <p:cNvSpPr txBox="1"/>
          <p:nvPr/>
        </p:nvSpPr>
        <p:spPr>
          <a:xfrm>
            <a:off x="85725" y="1205055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xmlns="" val="2678575623"/>
              </p:ext>
            </p:extLst>
          </p:nvPr>
        </p:nvGraphicFramePr>
        <p:xfrm>
          <a:off x="85725" y="2707305"/>
          <a:ext cx="5763927" cy="4145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xmlns="" val="968198197"/>
              </p:ext>
            </p:extLst>
          </p:nvPr>
        </p:nvGraphicFramePr>
        <p:xfrm>
          <a:off x="6220482" y="2729886"/>
          <a:ext cx="5765571" cy="4145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3882459967"/>
              </p:ext>
            </p:extLst>
          </p:nvPr>
        </p:nvGraphicFramePr>
        <p:xfrm>
          <a:off x="2921685" y="1546481"/>
          <a:ext cx="9262076" cy="1083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xmlns="" val="175951614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5" y="829950"/>
            <a:ext cx="4327954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Обществознание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35403" y="128752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37987" y="2212011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35403" y="174928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4088394011"/>
              </p:ext>
            </p:extLst>
          </p:nvPr>
        </p:nvGraphicFramePr>
        <p:xfrm>
          <a:off x="5274919" y="829950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43682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xmlns="" val="2748045117"/>
              </p:ext>
            </p:extLst>
          </p:nvPr>
        </p:nvGraphicFramePr>
        <p:xfrm>
          <a:off x="5274918" y="3037500"/>
          <a:ext cx="6917081" cy="3636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423270393"/>
              </p:ext>
            </p:extLst>
          </p:nvPr>
        </p:nvGraphicFramePr>
        <p:xfrm>
          <a:off x="279673" y="1812085"/>
          <a:ext cx="4416151" cy="970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44670538"/>
              </p:ext>
            </p:extLst>
          </p:nvPr>
        </p:nvGraphicFramePr>
        <p:xfrm>
          <a:off x="279673" y="3038209"/>
          <a:ext cx="46101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700">
                  <a:extLst>
                    <a:ext uri="{9D8B030D-6E8A-4147-A177-3AD203B41FA5}">
                      <a16:colId xmlns:a16="http://schemas.microsoft.com/office/drawing/2014/main" xmlns="" val="1746272047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1496968310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1867314749"/>
                    </a:ext>
                  </a:extLst>
                </a:gridCol>
              </a:tblGrid>
              <a:tr h="360645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2022 г.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9030199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</a:t>
                      </a:r>
                      <a:r>
                        <a:rPr lang="ru-RU" baseline="0" dirty="0" smtClean="0"/>
                        <a:t> работы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Кол-во заданий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Макс. балл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9140358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6546776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1604157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4754696"/>
              </p:ext>
            </p:extLst>
          </p:nvPr>
        </p:nvGraphicFramePr>
        <p:xfrm>
          <a:off x="279673" y="4936879"/>
          <a:ext cx="46101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700">
                  <a:extLst>
                    <a:ext uri="{9D8B030D-6E8A-4147-A177-3AD203B41FA5}">
                      <a16:colId xmlns:a16="http://schemas.microsoft.com/office/drawing/2014/main" xmlns="" val="1746272047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1496968310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186731474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2021 г.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9030199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</a:t>
                      </a:r>
                      <a:r>
                        <a:rPr lang="ru-RU" baseline="0" dirty="0" smtClean="0"/>
                        <a:t> работы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Кол-во заданий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Макс. балл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9140358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6546776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1604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959621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5" y="829950"/>
            <a:ext cx="4859762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Иностранные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языки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128163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35403" y="128752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37987" y="2212011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35403" y="174928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467385178"/>
              </p:ext>
            </p:extLst>
          </p:nvPr>
        </p:nvGraphicFramePr>
        <p:xfrm>
          <a:off x="5274919" y="829950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43682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внесены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1808376057"/>
              </p:ext>
            </p:extLst>
          </p:nvPr>
        </p:nvGraphicFramePr>
        <p:xfrm>
          <a:off x="336823" y="1806156"/>
          <a:ext cx="3270569" cy="756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732475832"/>
              </p:ext>
            </p:extLst>
          </p:nvPr>
        </p:nvGraphicFramePr>
        <p:xfrm>
          <a:off x="45445" y="2814699"/>
          <a:ext cx="11651254" cy="4045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xmlns="" val="1442285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5" y="829950"/>
            <a:ext cx="4327954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Китайский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язык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35403" y="128752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37987" y="2212011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35403" y="174928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1785492005"/>
              </p:ext>
            </p:extLst>
          </p:nvPr>
        </p:nvGraphicFramePr>
        <p:xfrm>
          <a:off x="5274919" y="829950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43682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внесены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1808376057"/>
              </p:ext>
            </p:extLst>
          </p:nvPr>
        </p:nvGraphicFramePr>
        <p:xfrm>
          <a:off x="336823" y="1806156"/>
          <a:ext cx="3270569" cy="756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4243250399"/>
              </p:ext>
            </p:extLst>
          </p:nvPr>
        </p:nvGraphicFramePr>
        <p:xfrm>
          <a:off x="45445" y="2814699"/>
          <a:ext cx="11651254" cy="4045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xmlns="" val="22583503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014" y="192129"/>
            <a:ext cx="10869909" cy="81861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Проект расписания проведения ЕГЭ в 2022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г.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7014" y="1084526"/>
            <a:ext cx="9041109" cy="86040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Досрочный период: 21 марта - 15 апреля 2022 </a:t>
            </a:r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г.</a:t>
            </a:r>
            <a:endParaRPr lang="ru-RU" sz="32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26735" y="1726139"/>
            <a:ext cx="4750465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Основной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период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93745674"/>
              </p:ext>
            </p:extLst>
          </p:nvPr>
        </p:nvGraphicFramePr>
        <p:xfrm>
          <a:off x="164123" y="2333988"/>
          <a:ext cx="8651631" cy="4420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2512">
                  <a:extLst>
                    <a:ext uri="{9D8B030D-6E8A-4147-A177-3AD203B41FA5}">
                      <a16:colId xmlns:a16="http://schemas.microsoft.com/office/drawing/2014/main" xmlns="" val="2792826974"/>
                    </a:ext>
                  </a:extLst>
                </a:gridCol>
                <a:gridCol w="5599119">
                  <a:extLst>
                    <a:ext uri="{9D8B030D-6E8A-4147-A177-3AD203B41FA5}">
                      <a16:colId xmlns:a16="http://schemas.microsoft.com/office/drawing/2014/main" xmlns="" val="3399744219"/>
                    </a:ext>
                  </a:extLst>
                </a:gridCol>
              </a:tblGrid>
              <a:tr h="2291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Дата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Предмет ЕГЭ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23054184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 мая (пятница)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география, литература, химия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13945398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 мая (понедельник)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русский язык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40456115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 мая (вторник)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русский язык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37907346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 июня (четверг)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математика профильного уровня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3907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 июня (пятница)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математике базового уровня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06299991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 июня (понедельник)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история, физика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53500250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 июня (четверг)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обществознание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07873101"/>
                  </a:ext>
                </a:extLst>
              </a:tr>
              <a:tr h="229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14 июня (вторник)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биология, иностранные языки (письменная часть)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11239483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 июня (четверг)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иностранные языки  (раздел «Говорение»)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98827521"/>
                  </a:ext>
                </a:extLst>
              </a:tr>
              <a:tr h="279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 июня (пятница)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72345648"/>
                  </a:ext>
                </a:extLst>
              </a:tr>
              <a:tr h="2837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 июня (понедельник)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информатика и информационно-коммуникационные технологии (ИКТ)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50624397"/>
                  </a:ext>
                </a:extLst>
              </a:tr>
              <a:tr h="287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 июня (вторник)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459774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815754" y="3024370"/>
            <a:ext cx="3025864" cy="3821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Резервные дни основного периода: 23 июня - 2 июля </a:t>
            </a:r>
            <a:endParaRPr lang="ru-RU" sz="28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Дополнительный период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5</a:t>
            </a: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–20 сентября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48353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61586" y="714654"/>
            <a:ext cx="2735113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Литература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35403" y="128752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37987" y="2212011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35403" y="174928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1335428026"/>
              </p:ext>
            </p:extLst>
          </p:nvPr>
        </p:nvGraphicFramePr>
        <p:xfrm>
          <a:off x="5274919" y="829950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51946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837122208"/>
              </p:ext>
            </p:extLst>
          </p:nvPr>
        </p:nvGraphicFramePr>
        <p:xfrm>
          <a:off x="85725" y="1910949"/>
          <a:ext cx="5189194" cy="1218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xmlns="" val="2965130057"/>
              </p:ext>
            </p:extLst>
          </p:nvPr>
        </p:nvGraphicFramePr>
        <p:xfrm>
          <a:off x="6455675" y="2612512"/>
          <a:ext cx="5413718" cy="421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xmlns="" val="873645280"/>
              </p:ext>
            </p:extLst>
          </p:nvPr>
        </p:nvGraphicFramePr>
        <p:xfrm>
          <a:off x="85726" y="3033745"/>
          <a:ext cx="5753099" cy="3819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xmlns="" val="3028838017"/>
              </p:ext>
            </p:extLst>
          </p:nvPr>
        </p:nvGraphicFramePr>
        <p:xfrm>
          <a:off x="6334125" y="3019138"/>
          <a:ext cx="5668677" cy="3833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</p:spTree>
    <p:extLst>
      <p:ext uri="{BB962C8B-B14F-4D97-AF65-F5344CB8AC3E}">
        <p14:creationId xmlns:p14="http://schemas.microsoft.com/office/powerpoint/2010/main" xmlns="" val="42012768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014" y="192129"/>
            <a:ext cx="10869909" cy="81861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Проект расписания проведения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ОГЭ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2022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г.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7014" y="1084526"/>
            <a:ext cx="9041109" cy="86040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Досрочный период: </a:t>
            </a:r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21 апреля - 17 мая 2022 г.</a:t>
            </a:r>
            <a:endParaRPr lang="ru-RU" sz="32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26735" y="1726139"/>
            <a:ext cx="4750465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Основной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период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15754" y="3024370"/>
            <a:ext cx="3025864" cy="3821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Резервные дни основного периода: 23 июня - 2 июля </a:t>
            </a:r>
            <a:endParaRPr lang="ru-RU" sz="28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Дополнительный период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800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–24 </a:t>
            </a: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сентября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25278018"/>
              </p:ext>
            </p:extLst>
          </p:nvPr>
        </p:nvGraphicFramePr>
        <p:xfrm>
          <a:off x="67722" y="2345411"/>
          <a:ext cx="8009478" cy="4265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3163">
                  <a:extLst>
                    <a:ext uri="{9D8B030D-6E8A-4147-A177-3AD203B41FA5}">
                      <a16:colId xmlns:a16="http://schemas.microsoft.com/office/drawing/2014/main" xmlns="" val="1629556067"/>
                    </a:ext>
                  </a:extLst>
                </a:gridCol>
                <a:gridCol w="5226315">
                  <a:extLst>
                    <a:ext uri="{9D8B030D-6E8A-4147-A177-3AD203B41FA5}">
                      <a16:colId xmlns:a16="http://schemas.microsoft.com/office/drawing/2014/main" xmlns="" val="3795185895"/>
                    </a:ext>
                  </a:extLst>
                </a:gridCol>
              </a:tblGrid>
              <a:tr h="3300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Дата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Предмет ОГЭ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9758075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 мая (пятница)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иностранные языки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77512544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21 мая (суббота)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иностранные языки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05544609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 мая (понедельник)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математика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30919490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 мая (четверг)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обществознание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8138339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 июня (среда)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история, физика, биология, химия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65479725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 июня (вторник)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биология, информатика и ИКТ, география, химия;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26852372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 июня (пятница)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литература, физика, информатика и ИКТ, география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18017222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 июня (среда)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русский язык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48468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040274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7218" y="1600892"/>
            <a:ext cx="8596668" cy="2833947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изменения в КИМ ЕГЭ 2022</a:t>
            </a:r>
            <a:b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84717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1329" y="1071965"/>
            <a:ext cx="9601196" cy="1303867"/>
          </a:xfrm>
          <a:noFill/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Изменения структуры КИМ</a:t>
            </a:r>
            <a:br>
              <a:rPr lang="ru-RU" dirty="0" smtClean="0"/>
            </a:br>
            <a:r>
              <a:rPr lang="ru-RU" dirty="0" smtClean="0"/>
              <a:t>во всех учебных предметах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57175" y="2703016"/>
            <a:ext cx="4746567" cy="41549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Включение новых моделей заданий на применение предметных знаний</a:t>
            </a:r>
            <a:endParaRPr lang="ru-RU" sz="4400" dirty="0"/>
          </a:p>
        </p:txBody>
      </p:sp>
      <p:sp>
        <p:nvSpPr>
          <p:cNvPr id="28" name="TextBox 27"/>
          <p:cNvSpPr txBox="1"/>
          <p:nvPr/>
        </p:nvSpPr>
        <p:spPr>
          <a:xfrm>
            <a:off x="5100034" y="2918460"/>
            <a:ext cx="6683255" cy="329320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Изменения направлены на усиление </a:t>
            </a:r>
            <a:r>
              <a:rPr lang="ru-RU" sz="3200" dirty="0" err="1" smtClean="0"/>
              <a:t>деятельностной</a:t>
            </a:r>
            <a:r>
              <a:rPr lang="ru-RU" sz="3200" dirty="0" smtClean="0"/>
              <a:t> составляющей КИМ:</a:t>
            </a:r>
          </a:p>
          <a:p>
            <a:endParaRPr lang="ru-RU" sz="32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/>
              <a:t>умение анализировать информацию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/>
              <a:t>умение решать задачи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/>
              <a:t>умение развернуто объяснять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/>
              <a:t>умение применять аргументацию и др.</a:t>
            </a:r>
            <a:endParaRPr lang="ru-RU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278427636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6712" y="850144"/>
            <a:ext cx="3329395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Русский язык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378821" y="1527995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81405" y="2452483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78821" y="198975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164847719"/>
              </p:ext>
            </p:extLst>
          </p:nvPr>
        </p:nvGraphicFramePr>
        <p:xfrm>
          <a:off x="5362576" y="965851"/>
          <a:ext cx="4057650" cy="204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xmlns="" val="1774294384"/>
              </p:ext>
            </p:extLst>
          </p:nvPr>
        </p:nvGraphicFramePr>
        <p:xfrm>
          <a:off x="0" y="3234725"/>
          <a:ext cx="12030075" cy="348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8579845" y="3234725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3223750325"/>
              </p:ext>
            </p:extLst>
          </p:nvPr>
        </p:nvGraphicFramePr>
        <p:xfrm>
          <a:off x="378821" y="3088085"/>
          <a:ext cx="3317286" cy="421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323256503"/>
              </p:ext>
            </p:extLst>
          </p:nvPr>
        </p:nvGraphicFramePr>
        <p:xfrm>
          <a:off x="8579845" y="3854056"/>
          <a:ext cx="2838617" cy="421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</p:spTree>
    <p:extLst>
      <p:ext uri="{BB962C8B-B14F-4D97-AF65-F5344CB8AC3E}">
        <p14:creationId xmlns:p14="http://schemas.microsoft.com/office/powerpoint/2010/main" xmlns="" val="158989477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01664" y="1128590"/>
            <a:ext cx="5995035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Математика базового уровня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131940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7350713" y="1422632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353297" y="2347120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350713" y="1884390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3296995882"/>
              </p:ext>
            </p:extLst>
          </p:nvPr>
        </p:nvGraphicFramePr>
        <p:xfrm>
          <a:off x="1543934" y="885867"/>
          <a:ext cx="4057650" cy="204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xmlns="" val="1127608454"/>
              </p:ext>
            </p:extLst>
          </p:nvPr>
        </p:nvGraphicFramePr>
        <p:xfrm>
          <a:off x="378821" y="3571875"/>
          <a:ext cx="11517904" cy="2886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78821" y="320254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008558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6712" y="850144"/>
            <a:ext cx="6232208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Математика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профильного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уровня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2214562" y="1824016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217146" y="2748504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214562" y="2285774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1716288999"/>
              </p:ext>
            </p:extLst>
          </p:nvPr>
        </p:nvGraphicFramePr>
        <p:xfrm>
          <a:off x="6341470" y="1276412"/>
          <a:ext cx="4057650" cy="204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551859" y="3486515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xmlns="" val="3056782371"/>
              </p:ext>
            </p:extLst>
          </p:nvPr>
        </p:nvGraphicFramePr>
        <p:xfrm>
          <a:off x="280239" y="3855847"/>
          <a:ext cx="11783920" cy="2923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13514517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6712" y="850144"/>
            <a:ext cx="5081588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Физика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1947862" y="145932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950446" y="2383809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947862" y="1921079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2975760675"/>
              </p:ext>
            </p:extLst>
          </p:nvPr>
        </p:nvGraphicFramePr>
        <p:xfrm>
          <a:off x="5989045" y="840659"/>
          <a:ext cx="4057650" cy="204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215977" y="3061066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1194883543"/>
              </p:ext>
            </p:extLst>
          </p:nvPr>
        </p:nvGraphicFramePr>
        <p:xfrm>
          <a:off x="85725" y="3491167"/>
          <a:ext cx="12020550" cy="3366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22370617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1259</TotalTime>
  <Words>2820</Words>
  <Application>Microsoft Office PowerPoint</Application>
  <PresentationFormat>Произвольный</PresentationFormat>
  <Paragraphs>438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Особенности  ГИА 2022 г.</vt:lpstr>
      <vt:lpstr>Проект расписания проведения ЕГЭ в 2022 г.</vt:lpstr>
      <vt:lpstr>Проект расписания проведения ОГЭ в 2022 г.</vt:lpstr>
      <vt:lpstr>Планируемые изменения в КИМ ЕГЭ 2022 </vt:lpstr>
      <vt:lpstr>Изменения структуры КИМ во всех учебных предметах</vt:lpstr>
      <vt:lpstr>Русский язык</vt:lpstr>
      <vt:lpstr>Математика базового уровня </vt:lpstr>
      <vt:lpstr>Математика профильного уровня</vt:lpstr>
      <vt:lpstr>Физика</vt:lpstr>
      <vt:lpstr>Химия</vt:lpstr>
      <vt:lpstr>Информатика</vt:lpstr>
      <vt:lpstr>Биология</vt:lpstr>
      <vt:lpstr>История</vt:lpstr>
      <vt:lpstr>История</vt:lpstr>
      <vt:lpstr>География</vt:lpstr>
      <vt:lpstr>География</vt:lpstr>
      <vt:lpstr>Обществознание</vt:lpstr>
      <vt:lpstr>Иностранные языки</vt:lpstr>
      <vt:lpstr>Китайский язык</vt:lpstr>
      <vt:lpstr>Литература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структуры КИМ во всех учебных предметах</dc:title>
  <dc:creator>Кудухова Элина Эльбрусовна</dc:creator>
  <cp:lastModifiedBy>tin</cp:lastModifiedBy>
  <cp:revision>94</cp:revision>
  <dcterms:created xsi:type="dcterms:W3CDTF">2021-09-30T07:43:39Z</dcterms:created>
  <dcterms:modified xsi:type="dcterms:W3CDTF">2021-11-11T11:53:13Z</dcterms:modified>
</cp:coreProperties>
</file>